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8288000" cy="10287000"/>
  <p:notesSz cx="6858000" cy="9144000"/>
  <p:embeddedFontLs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Bernoru" panose="02020500000000000000" charset="0"/>
      <p:regular r:id="rId48"/>
    </p:embeddedFont>
    <p:embeddedFont>
      <p:font typeface="源石ゴシック Bold" panose="02020500000000000000" charset="-120"/>
      <p:regular r:id="rId49"/>
    </p:embeddedFont>
    <p:embeddedFont>
      <p:font typeface="モトヤアポロ" panose="02020500000000000000" charset="-128"/>
      <p:regular r:id="rId50"/>
    </p:embeddedFont>
    <p:embeddedFont>
      <p:font typeface="Arimo Bold" panose="02020500000000000000" charset="0"/>
      <p:regular r:id="rId51"/>
    </p:embeddedFont>
    <p:embeddedFont>
      <p:font typeface="源真ゴシック M" panose="02020500000000000000" charset="-120"/>
      <p:regular r:id="rId52"/>
    </p:embeddedFont>
    <p:embeddedFont>
      <p:font typeface="源真ゴシック M Bold" panose="02020500000000000000" charset="-120"/>
      <p:regular r:id="rId53"/>
    </p:embeddedFont>
    <p:embeddedFont>
      <p:font typeface="Arimo" panose="02020500000000000000" charset="0"/>
      <p:regular r:id="rId54"/>
    </p:embeddedFont>
    <p:embeddedFont>
      <p:font typeface="Ubuntu Bold" panose="02020500000000000000" charset="0"/>
      <p:regular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A"/>
    <a:srgbClr val="398B3C"/>
    <a:srgbClr val="80AF5A"/>
    <a:srgbClr val="8EC89E"/>
    <a:srgbClr val="545454"/>
    <a:srgbClr val="FA6363"/>
    <a:srgbClr val="F7C2AB"/>
    <a:srgbClr val="133C79"/>
    <a:srgbClr val="468B91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320" autoAdjust="0"/>
  </p:normalViewPr>
  <p:slideViewPr>
    <p:cSldViewPr>
      <p:cViewPr varScale="1">
        <p:scale>
          <a:sx n="55" d="100"/>
          <a:sy n="55" d="100"/>
        </p:scale>
        <p:origin x="422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sv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5.sv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1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35.sv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7" Type="http://schemas.openxmlformats.org/officeDocument/2006/relationships/image" Target="../media/image41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39.sv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7" Type="http://schemas.openxmlformats.org/officeDocument/2006/relationships/image" Target="../media/image47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45.sv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49.svg"/><Relationship Id="rId7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51.svg"/><Relationship Id="rId4" Type="http://schemas.openxmlformats.org/officeDocument/2006/relationships/image" Target="../media/image28.png"/><Relationship Id="rId9" Type="http://schemas.openxmlformats.org/officeDocument/2006/relationships/image" Target="../media/image5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9.sv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61.svg"/><Relationship Id="rId7" Type="http://schemas.openxmlformats.org/officeDocument/2006/relationships/image" Target="../media/image6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63.svg"/><Relationship Id="rId4" Type="http://schemas.openxmlformats.org/officeDocument/2006/relationships/image" Target="../media/image35.png"/><Relationship Id="rId9" Type="http://schemas.openxmlformats.org/officeDocument/2006/relationships/image" Target="../media/image67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70.svg"/><Relationship Id="rId7" Type="http://schemas.openxmlformats.org/officeDocument/2006/relationships/image" Target="../media/image74.sv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78.svg"/><Relationship Id="rId5" Type="http://schemas.openxmlformats.org/officeDocument/2006/relationships/image" Target="../media/image72.svg"/><Relationship Id="rId10" Type="http://schemas.openxmlformats.org/officeDocument/2006/relationships/image" Target="../media/image43.png"/><Relationship Id="rId4" Type="http://schemas.openxmlformats.org/officeDocument/2006/relationships/image" Target="../media/image40.png"/><Relationship Id="rId9" Type="http://schemas.openxmlformats.org/officeDocument/2006/relationships/image" Target="../media/image7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sv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39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39.png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39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39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39.pn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39.png"/><Relationship Id="rId4" Type="http://schemas.openxmlformats.org/officeDocument/2006/relationships/image" Target="../media/image5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39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0.svg"/><Relationship Id="rId5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2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9.png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sv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9040" y="2038938"/>
            <a:ext cx="526979" cy="52697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1742236" y="382084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1670423" y="8511892"/>
            <a:ext cx="505437" cy="50543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3F1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5712529" y="7647638"/>
            <a:ext cx="652329" cy="65232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8714037" y="-3296829"/>
            <a:ext cx="859926" cy="6087813"/>
            <a:chOff x="0" y="0"/>
            <a:chExt cx="1146568" cy="8117084"/>
          </a:xfrm>
        </p:grpSpPr>
        <p:grpSp>
          <p:nvGrpSpPr>
            <p:cNvPr id="13" name="Group 13"/>
            <p:cNvGrpSpPr/>
            <p:nvPr/>
          </p:nvGrpSpPr>
          <p:grpSpPr>
            <a:xfrm>
              <a:off x="15627" y="573284"/>
              <a:ext cx="1130941" cy="7543800"/>
              <a:chOff x="0" y="0"/>
              <a:chExt cx="286924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6924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1913890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ED5B2D">
                  <a:alpha val="6392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1146568" cy="114656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4429819" y="1091883"/>
            <a:ext cx="2829481" cy="2948068"/>
            <a:chOff x="0" y="0"/>
            <a:chExt cx="3772642" cy="3930757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 rot="-10800000" flipH="1">
              <a:off x="359015" y="12700"/>
              <a:ext cx="3413627" cy="3413627"/>
            </a:xfrm>
            <a:prstGeom prst="rect">
              <a:avLst/>
            </a:prstGeom>
          </p:spPr>
        </p:pic>
        <p:grpSp>
          <p:nvGrpSpPr>
            <p:cNvPr id="19" name="Group 19"/>
            <p:cNvGrpSpPr/>
            <p:nvPr/>
          </p:nvGrpSpPr>
          <p:grpSpPr>
            <a:xfrm rot="-10800000">
              <a:off x="0" y="0"/>
              <a:ext cx="1034061" cy="1034061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763781" y="3426327"/>
              <a:ext cx="1008861" cy="504430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 rot="-10800000">
            <a:off x="1028700" y="6329921"/>
            <a:ext cx="2829481" cy="2948068"/>
            <a:chOff x="0" y="0"/>
            <a:chExt cx="3772642" cy="3930757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9"/>
                </a:ext>
              </a:extLst>
            </a:blip>
            <a:srcRect/>
            <a:stretch>
              <a:fillRect/>
            </a:stretch>
          </p:blipFill>
          <p:spPr>
            <a:xfrm rot="-10800000" flipH="1">
              <a:off x="359015" y="12700"/>
              <a:ext cx="3413627" cy="3413627"/>
            </a:xfrm>
            <a:prstGeom prst="rect">
              <a:avLst/>
            </a:prstGeom>
          </p:spPr>
        </p:pic>
        <p:grpSp>
          <p:nvGrpSpPr>
            <p:cNvPr id="24" name="Group 24"/>
            <p:cNvGrpSpPr/>
            <p:nvPr/>
          </p:nvGrpSpPr>
          <p:grpSpPr>
            <a:xfrm rot="-10800000">
              <a:off x="0" y="0"/>
              <a:ext cx="1034061" cy="103406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0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763781" y="3426327"/>
              <a:ext cx="1008861" cy="504430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15109320" y="7119462"/>
            <a:ext cx="4787683" cy="2784861"/>
            <a:chOff x="0" y="0"/>
            <a:chExt cx="6383578" cy="3713148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29" name="Group 29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>
            <a:off x="15844559" y="5143500"/>
            <a:ext cx="505437" cy="505437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B2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175861" y="1774514"/>
            <a:ext cx="395533" cy="395533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2047908" y="4747967"/>
            <a:ext cx="395533" cy="39553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68B91"/>
            </a:solidFill>
          </p:spPr>
        </p:sp>
      </p:grpSp>
      <p:sp>
        <p:nvSpPr>
          <p:cNvPr id="37" name="TextBox 37"/>
          <p:cNvSpPr txBox="1"/>
          <p:nvPr/>
        </p:nvSpPr>
        <p:spPr>
          <a:xfrm>
            <a:off x="3588920" y="3589520"/>
            <a:ext cx="11156446" cy="4510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52"/>
              </a:lnSpc>
            </a:pPr>
            <a:r>
              <a:rPr lang="en-US" sz="11099" spc="3230" dirty="0" err="1">
                <a:solidFill>
                  <a:srgbClr val="66485E"/>
                </a:solidFill>
                <a:ea typeface="モトヤアポロ"/>
              </a:rPr>
              <a:t>臺灣大學系統活動平台</a:t>
            </a:r>
            <a:endParaRPr lang="en-US" sz="11099" spc="3230" dirty="0">
              <a:solidFill>
                <a:srgbClr val="66485E"/>
              </a:solidFill>
              <a:ea typeface="モトヤアポロ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 rot="-9411129">
            <a:off x="-2141819" y="6526296"/>
            <a:ext cx="4787683" cy="2784861"/>
            <a:chOff x="0" y="0"/>
            <a:chExt cx="6383578" cy="371314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>
                  <a:alpha val="49804"/>
                </a:srgbClr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960423" y="757709"/>
            <a:ext cx="959004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 dirty="0" err="1" smtClean="0">
                <a:solidFill>
                  <a:srgbClr val="66485E"/>
                </a:solidFill>
                <a:ea typeface="源石ゴシック Bold"/>
              </a:rPr>
              <a:t>市場調</a:t>
            </a:r>
            <a:r>
              <a:rPr lang="zh-TW" altLang="en-US" sz="9600" spc="480" dirty="0" smtClean="0">
                <a:solidFill>
                  <a:srgbClr val="66485E"/>
                </a:solidFill>
                <a:ea typeface="源石ゴシック Bold"/>
              </a:rPr>
              <a:t>査</a:t>
            </a:r>
            <a:endParaRPr lang="en-US" sz="9600" spc="480" dirty="0">
              <a:solidFill>
                <a:srgbClr val="66485E"/>
              </a:solidFill>
              <a:ea typeface="源石ゴシック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7507" y="2343798"/>
            <a:ext cx="3657600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  <a:spcBef>
                <a:spcPct val="0"/>
              </a:spcBef>
            </a:pPr>
            <a:r>
              <a:rPr lang="en-US" sz="3600">
                <a:solidFill>
                  <a:srgbClr val="66485E"/>
                </a:solidFill>
                <a:ea typeface="源真ゴシック M Bold"/>
              </a:rPr>
              <a:t>學生參與活動比例</a:t>
            </a:r>
          </a:p>
        </p:txBody>
      </p:sp>
      <p:grpSp>
        <p:nvGrpSpPr>
          <p:cNvPr id="12" name="Group 12"/>
          <p:cNvGrpSpPr/>
          <p:nvPr/>
        </p:nvGrpSpPr>
        <p:grpSpPr>
          <a:xfrm rot="-7763667">
            <a:off x="10453254" y="3225813"/>
            <a:ext cx="6426563" cy="6426563"/>
            <a:chOff x="0" y="0"/>
            <a:chExt cx="8568751" cy="8568751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8568751" cy="8568751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245387" cy="646966"/>
              </a:xfrm>
              <a:custGeom>
                <a:avLst/>
                <a:gdLst/>
                <a:ahLst/>
                <a:cxnLst/>
                <a:rect l="l" t="t" r="r" b="b"/>
                <a:pathLst>
                  <a:path w="245387" h="646966">
                    <a:moveTo>
                      <a:pt x="0" y="0"/>
                    </a:moveTo>
                    <a:cubicBezTo>
                      <a:pt x="82378" y="0"/>
                      <a:pt x="164561" y="8015"/>
                      <a:pt x="245387" y="23932"/>
                    </a:cubicBezTo>
                    <a:lnTo>
                      <a:pt x="122693" y="646966"/>
                    </a:lnTo>
                    <a:cubicBezTo>
                      <a:pt x="82281" y="639008"/>
                      <a:pt x="41189" y="635000"/>
                      <a:pt x="0" y="63500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361401" y="13225"/>
                <a:ext cx="243259" cy="644218"/>
              </a:xfrm>
              <a:custGeom>
                <a:avLst/>
                <a:gdLst/>
                <a:ahLst/>
                <a:cxnLst/>
                <a:rect l="l" t="t" r="r" b="b"/>
                <a:pathLst>
                  <a:path w="243259" h="644218">
                    <a:moveTo>
                      <a:pt x="91402" y="0"/>
                    </a:moveTo>
                    <a:cubicBezTo>
                      <a:pt x="142619" y="7450"/>
                      <a:pt x="193333" y="18024"/>
                      <a:pt x="243260" y="31662"/>
                    </a:cubicBezTo>
                    <a:lnTo>
                      <a:pt x="75929" y="644218"/>
                    </a:lnTo>
                    <a:cubicBezTo>
                      <a:pt x="50966" y="637399"/>
                      <a:pt x="25609" y="632112"/>
                      <a:pt x="0" y="628388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406506" y="29692"/>
                <a:ext cx="1210111" cy="2075853"/>
              </a:xfrm>
              <a:custGeom>
                <a:avLst/>
                <a:gdLst/>
                <a:ahLst/>
                <a:cxnLst/>
                <a:rect l="l" t="t" r="r" b="b"/>
                <a:pathLst>
                  <a:path w="1210111" h="2075853">
                    <a:moveTo>
                      <a:pt x="136507" y="0"/>
                    </a:moveTo>
                    <a:cubicBezTo>
                      <a:pt x="574706" y="96455"/>
                      <a:pt x="929490" y="416976"/>
                      <a:pt x="1069801" y="843163"/>
                    </a:cubicBezTo>
                    <a:cubicBezTo>
                      <a:pt x="1210112" y="1269350"/>
                      <a:pt x="1115124" y="1737946"/>
                      <a:pt x="819927" y="2075853"/>
                    </a:cubicBezTo>
                    <a:lnTo>
                      <a:pt x="341711" y="1658081"/>
                    </a:lnTo>
                    <a:cubicBezTo>
                      <a:pt x="489309" y="1489127"/>
                      <a:pt x="536803" y="1254829"/>
                      <a:pt x="466647" y="1041736"/>
                    </a:cubicBezTo>
                    <a:cubicBezTo>
                      <a:pt x="396492" y="828642"/>
                      <a:pt x="219100" y="668381"/>
                      <a:pt x="0" y="620154"/>
                    </a:cubicBez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41691" y="1431366"/>
                <a:ext cx="2225307" cy="1180191"/>
              </a:xfrm>
              <a:custGeom>
                <a:avLst/>
                <a:gdLst/>
                <a:ahLst/>
                <a:cxnLst/>
                <a:rect l="l" t="t" r="r" b="b"/>
                <a:pathLst>
                  <a:path w="2225307" h="1180191">
                    <a:moveTo>
                      <a:pt x="2225306" y="625333"/>
                    </a:moveTo>
                    <a:cubicBezTo>
                      <a:pt x="1926998" y="1003385"/>
                      <a:pt x="1440526" y="1180191"/>
                      <a:pt x="969093" y="1081899"/>
                    </a:cubicBezTo>
                    <a:cubicBezTo>
                      <a:pt x="497660" y="983607"/>
                      <a:pt x="122376" y="627128"/>
                      <a:pt x="0" y="161366"/>
                    </a:cubicBezTo>
                    <a:lnTo>
                      <a:pt x="614154" y="0"/>
                    </a:lnTo>
                    <a:cubicBezTo>
                      <a:pt x="675343" y="232881"/>
                      <a:pt x="862985" y="411121"/>
                      <a:pt x="1098701" y="460266"/>
                    </a:cubicBezTo>
                    <a:cubicBezTo>
                      <a:pt x="1334418" y="509412"/>
                      <a:pt x="1577654" y="421009"/>
                      <a:pt x="1726808" y="231984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-62980" y="0"/>
                <a:ext cx="1332916" cy="1653718"/>
              </a:xfrm>
              <a:custGeom>
                <a:avLst/>
                <a:gdLst/>
                <a:ahLst/>
                <a:cxnLst/>
                <a:rect l="l" t="t" r="r" b="b"/>
                <a:pathLst>
                  <a:path w="1332916" h="1653718">
                    <a:moveTo>
                      <a:pt x="122335" y="1653718"/>
                    </a:moveTo>
                    <a:cubicBezTo>
                      <a:pt x="0" y="1267747"/>
                      <a:pt x="69037" y="846576"/>
                      <a:pt x="308193" y="519859"/>
                    </a:cubicBezTo>
                    <a:cubicBezTo>
                      <a:pt x="547349" y="193142"/>
                      <a:pt x="927958" y="41"/>
                      <a:pt x="1332853" y="0"/>
                    </a:cubicBezTo>
                    <a:lnTo>
                      <a:pt x="1332917" y="635000"/>
                    </a:lnTo>
                    <a:cubicBezTo>
                      <a:pt x="1130469" y="635020"/>
                      <a:pt x="940165" y="731571"/>
                      <a:pt x="820587" y="894929"/>
                    </a:cubicBezTo>
                    <a:cubicBezTo>
                      <a:pt x="701009" y="1058288"/>
                      <a:pt x="666490" y="1268874"/>
                      <a:pt x="727658" y="1461859"/>
                    </a:cubicBezTo>
                    <a:close/>
                  </a:path>
                </a:pathLst>
              </a:custGeom>
              <a:solidFill>
                <a:srgbClr val="D0D0D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11837736" y="2072159"/>
            <a:ext cx="3657600" cy="112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  <a:spcBef>
                <a:spcPct val="0"/>
              </a:spcBef>
            </a:pPr>
            <a:r>
              <a:rPr lang="en-US" sz="3600">
                <a:solidFill>
                  <a:srgbClr val="66485E"/>
                </a:solidFill>
                <a:ea typeface="源真ゴシック M Bold"/>
              </a:rPr>
              <a:t>發佈問卷需求頻率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6485E"/>
                </a:solidFill>
                <a:latin typeface="源真ゴシック M"/>
              </a:rPr>
              <a:t>(每學期)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23026" y="3225813"/>
            <a:ext cx="6426563" cy="6426563"/>
            <a:chOff x="0" y="0"/>
            <a:chExt cx="8568751" cy="8568751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8568751" cy="8568751"/>
              <a:chOff x="0" y="0"/>
              <a:chExt cx="2540000" cy="254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270000" y="0"/>
                <a:ext cx="1357447" cy="2464212"/>
              </a:xfrm>
              <a:custGeom>
                <a:avLst/>
                <a:gdLst/>
                <a:ahLst/>
                <a:cxnLst/>
                <a:rect l="l" t="t" r="r" b="b"/>
                <a:pathLst>
                  <a:path w="1357447" h="2464212">
                    <a:moveTo>
                      <a:pt x="0" y="0"/>
                    </a:moveTo>
                    <a:cubicBezTo>
                      <a:pt x="616767" y="0"/>
                      <a:pt x="1144372" y="443130"/>
                      <a:pt x="1250909" y="1050626"/>
                    </a:cubicBezTo>
                    <a:cubicBezTo>
                      <a:pt x="1357447" y="1658122"/>
                      <a:pt x="1012115" y="2254340"/>
                      <a:pt x="432153" y="2464212"/>
                    </a:cubicBezTo>
                    <a:lnTo>
                      <a:pt x="216077" y="1867106"/>
                    </a:lnTo>
                    <a:cubicBezTo>
                      <a:pt x="506057" y="1762170"/>
                      <a:pt x="678723" y="1464061"/>
                      <a:pt x="625455" y="1160313"/>
                    </a:cubicBezTo>
                    <a:cubicBezTo>
                      <a:pt x="572186" y="856565"/>
                      <a:pt x="308384" y="635000"/>
                      <a:pt x="0" y="63500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39785" y="1559618"/>
                <a:ext cx="1621514" cy="1138298"/>
              </a:xfrm>
              <a:custGeom>
                <a:avLst/>
                <a:gdLst/>
                <a:ahLst/>
                <a:cxnLst/>
                <a:rect l="l" t="t" r="r" b="b"/>
                <a:pathLst>
                  <a:path w="1621514" h="1138298">
                    <a:moveTo>
                      <a:pt x="1621514" y="881503"/>
                    </a:moveTo>
                    <a:cubicBezTo>
                      <a:pt x="1009387" y="1138298"/>
                      <a:pt x="302759" y="880365"/>
                      <a:pt x="0" y="289619"/>
                    </a:cubicBezTo>
                    <a:lnTo>
                      <a:pt x="565108" y="0"/>
                    </a:lnTo>
                    <a:cubicBezTo>
                      <a:pt x="716487" y="295373"/>
                      <a:pt x="1069801" y="424340"/>
                      <a:pt x="1375865" y="295943"/>
                    </a:cubicBezTo>
                    <a:close/>
                  </a:path>
                </a:pathLst>
              </a:custGeom>
              <a:solidFill>
                <a:srgbClr val="3E7C9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56717" y="0"/>
                <a:ext cx="1326653" cy="1905000"/>
              </a:xfrm>
              <a:custGeom>
                <a:avLst/>
                <a:gdLst/>
                <a:ahLst/>
                <a:cxnLst/>
                <a:rect l="l" t="t" r="r" b="b"/>
                <a:pathLst>
                  <a:path w="1326653" h="1905000">
                    <a:moveTo>
                      <a:pt x="226865" y="1905000"/>
                    </a:moveTo>
                    <a:cubicBezTo>
                      <a:pt x="12" y="1512080"/>
                      <a:pt x="0" y="1027986"/>
                      <a:pt x="226833" y="635055"/>
                    </a:cubicBezTo>
                    <a:cubicBezTo>
                      <a:pt x="453666" y="242124"/>
                      <a:pt x="872885" y="45"/>
                      <a:pt x="1326590" y="0"/>
                    </a:cubicBezTo>
                    <a:lnTo>
                      <a:pt x="1326654" y="635000"/>
                    </a:lnTo>
                    <a:cubicBezTo>
                      <a:pt x="1099801" y="635023"/>
                      <a:pt x="890191" y="756062"/>
                      <a:pt x="776775" y="952528"/>
                    </a:cubicBezTo>
                    <a:cubicBezTo>
                      <a:pt x="663359" y="1148993"/>
                      <a:pt x="663365" y="1391040"/>
                      <a:pt x="776791" y="1587500"/>
                    </a:cubicBezTo>
                    <a:close/>
                  </a:path>
                </a:pathLst>
              </a:custGeom>
              <a:solidFill>
                <a:srgbClr val="275472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192E50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649951" y="5005880"/>
            <a:ext cx="1449783" cy="100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53">
                <a:solidFill>
                  <a:srgbClr val="F6F6E9"/>
                </a:solidFill>
                <a:ea typeface="源真ゴシック M"/>
              </a:rPr>
              <a:t>經常參加</a:t>
            </a:r>
          </a:p>
          <a:p>
            <a:pPr algn="ctr">
              <a:lnSpc>
                <a:spcPts val="3995"/>
              </a:lnSpc>
            </a:pPr>
            <a:r>
              <a:rPr lang="en-US" sz="2853">
                <a:solidFill>
                  <a:srgbClr val="F6F6E9"/>
                </a:solidFill>
                <a:latin typeface="源真ゴシック M"/>
              </a:rPr>
              <a:t>33.3%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00517" y="8248711"/>
            <a:ext cx="1449783" cy="100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53">
                <a:solidFill>
                  <a:srgbClr val="F6F6E9"/>
                </a:solidFill>
                <a:ea typeface="源真ゴシック M"/>
              </a:rPr>
              <a:t>偶爾參加</a:t>
            </a:r>
          </a:p>
          <a:p>
            <a:pPr algn="ctr">
              <a:lnSpc>
                <a:spcPts val="3995"/>
              </a:lnSpc>
            </a:pPr>
            <a:r>
              <a:rPr lang="en-US" sz="2853">
                <a:solidFill>
                  <a:srgbClr val="F6F6E9"/>
                </a:solidFill>
                <a:latin typeface="源真ゴシック M"/>
              </a:rPr>
              <a:t>23%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92970" y="5592589"/>
            <a:ext cx="1587460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-153">
                <a:solidFill>
                  <a:srgbClr val="F6F6E9"/>
                </a:solidFill>
                <a:ea typeface="源真ゴシック M"/>
              </a:rPr>
              <a:t>幾乎不參加</a:t>
            </a:r>
          </a:p>
          <a:p>
            <a:pPr algn="ctr">
              <a:lnSpc>
                <a:spcPts val="4113"/>
              </a:lnSpc>
            </a:pPr>
            <a:r>
              <a:rPr lang="en-US" sz="2653">
                <a:solidFill>
                  <a:srgbClr val="F6F6E9"/>
                </a:solidFill>
                <a:latin typeface="源真ゴシック M"/>
              </a:rPr>
              <a:t>43.7%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59945" y="4680125"/>
            <a:ext cx="13397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 spc="-121" dirty="0">
                <a:solidFill>
                  <a:srgbClr val="A6A6A6"/>
                </a:solidFill>
                <a:latin typeface="源真ゴシック M"/>
              </a:rPr>
              <a:t>6次↑/</a:t>
            </a:r>
            <a:r>
              <a:rPr lang="en-US" sz="2100" spc="-121" dirty="0" err="1">
                <a:solidFill>
                  <a:srgbClr val="A6A6A6"/>
                </a:solidFill>
                <a:latin typeface="源真ゴシック M"/>
              </a:rPr>
              <a:t>學期</a:t>
            </a:r>
            <a:endParaRPr lang="en-US" sz="2100" spc="-121" dirty="0">
              <a:solidFill>
                <a:srgbClr val="A6A6A6"/>
              </a:solidFill>
              <a:latin typeface="源真ゴシック 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099735" y="7973011"/>
            <a:ext cx="137751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 spc="-121" dirty="0">
                <a:solidFill>
                  <a:srgbClr val="A6A6A6"/>
                </a:solidFill>
                <a:latin typeface="源真ゴシック M"/>
              </a:rPr>
              <a:t>2~5次/</a:t>
            </a:r>
            <a:r>
              <a:rPr lang="en-US" sz="2100" spc="-121" dirty="0" err="1">
                <a:solidFill>
                  <a:srgbClr val="A6A6A6"/>
                </a:solidFill>
                <a:latin typeface="源真ゴシック M"/>
              </a:rPr>
              <a:t>學期</a:t>
            </a:r>
            <a:endParaRPr lang="en-US" sz="2100" spc="-121" dirty="0">
              <a:solidFill>
                <a:srgbClr val="A6A6A6"/>
              </a:solidFill>
              <a:latin typeface="源真ゴシック 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271802" y="5304935"/>
            <a:ext cx="133101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 spc="-121" dirty="0">
                <a:solidFill>
                  <a:srgbClr val="737373"/>
                </a:solidFill>
                <a:latin typeface="源真ゴシック M"/>
              </a:rPr>
              <a:t>1次↓/</a:t>
            </a:r>
            <a:r>
              <a:rPr lang="en-US" sz="2100" spc="-121" dirty="0" err="1">
                <a:solidFill>
                  <a:srgbClr val="737373"/>
                </a:solidFill>
                <a:latin typeface="源真ゴシック M"/>
              </a:rPr>
              <a:t>學期</a:t>
            </a:r>
            <a:endParaRPr lang="en-US" sz="2100" spc="-121" dirty="0">
              <a:solidFill>
                <a:srgbClr val="737373"/>
              </a:solidFill>
              <a:latin typeface="源真ゴシック 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5234886" y="4809665"/>
            <a:ext cx="1111210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F6F6E9"/>
                </a:solidFill>
                <a:ea typeface="源真ゴシック M Bold"/>
              </a:rPr>
              <a:t>不一定</a:t>
            </a:r>
          </a:p>
          <a:p>
            <a:pPr algn="ctr">
              <a:lnSpc>
                <a:spcPts val="4113"/>
              </a:lnSpc>
            </a:pPr>
            <a:r>
              <a:rPr lang="en-US" sz="2653">
                <a:solidFill>
                  <a:srgbClr val="F6F6E9"/>
                </a:solidFill>
                <a:latin typeface="源真ゴシック M"/>
              </a:rPr>
              <a:t>29.9%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40527" y="8260665"/>
            <a:ext cx="1852017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545454"/>
                </a:solidFill>
                <a:ea typeface="源真ゴシック M Bold"/>
              </a:rPr>
              <a:t>從不發問卷</a:t>
            </a:r>
          </a:p>
          <a:p>
            <a:pPr algn="ctr">
              <a:lnSpc>
                <a:spcPts val="4113"/>
              </a:lnSpc>
            </a:pPr>
            <a:r>
              <a:rPr lang="en-US" sz="2653">
                <a:solidFill>
                  <a:srgbClr val="545454"/>
                </a:solidFill>
                <a:latin typeface="源真ゴシック M"/>
              </a:rPr>
              <a:t>29.9%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21452" y="4651550"/>
            <a:ext cx="1085731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F6F6E9"/>
                </a:solidFill>
                <a:latin typeface="源真ゴシック M Bold"/>
              </a:rPr>
              <a:t>1~2次</a:t>
            </a:r>
          </a:p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F6F6E9"/>
                </a:solidFill>
                <a:latin typeface="源真ゴシック M"/>
              </a:rPr>
              <a:t>32.2</a:t>
            </a:r>
            <a:r>
              <a:rPr lang="en-US" sz="2653">
                <a:solidFill>
                  <a:srgbClr val="F6F6E9"/>
                </a:solidFill>
                <a:latin typeface="源真ゴシック M"/>
              </a:rPr>
              <a:t>%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12564" y="6940588"/>
            <a:ext cx="1085731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383838"/>
                </a:solidFill>
                <a:latin typeface="源真ゴシック M Bold"/>
              </a:rPr>
              <a:t>3~4次</a:t>
            </a:r>
          </a:p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383838"/>
                </a:solidFill>
                <a:latin typeface="源真ゴシック M"/>
              </a:rPr>
              <a:t>1.1</a:t>
            </a:r>
            <a:r>
              <a:rPr lang="en-US" sz="2653">
                <a:solidFill>
                  <a:srgbClr val="383838"/>
                </a:solidFill>
                <a:latin typeface="源真ゴシック M"/>
              </a:rPr>
              <a:t>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12564" y="8451606"/>
            <a:ext cx="1349692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545454"/>
                </a:solidFill>
                <a:latin typeface="源真ゴシック M Bold"/>
              </a:rPr>
              <a:t>5次以上</a:t>
            </a:r>
          </a:p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545454"/>
                </a:solidFill>
                <a:latin typeface="源真ゴシック M"/>
              </a:rPr>
              <a:t>2.3</a:t>
            </a:r>
            <a:r>
              <a:rPr lang="en-US" sz="2653">
                <a:solidFill>
                  <a:srgbClr val="545454"/>
                </a:solidFill>
                <a:latin typeface="源真ゴシック M"/>
              </a:rPr>
              <a:t>%</a:t>
            </a:r>
          </a:p>
        </p:txBody>
      </p:sp>
      <p:sp>
        <p:nvSpPr>
          <p:cNvPr id="38" name="AutoShape 38"/>
          <p:cNvSpPr/>
          <p:nvPr/>
        </p:nvSpPr>
        <p:spPr>
          <a:xfrm rot="-6773520">
            <a:off x="9778333" y="7627057"/>
            <a:ext cx="1080208" cy="0"/>
          </a:xfrm>
          <a:prstGeom prst="line">
            <a:avLst/>
          </a:prstGeom>
          <a:ln w="47625" cap="flat">
            <a:solidFill>
              <a:srgbClr val="38383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9" name="AutoShape 39"/>
          <p:cNvSpPr/>
          <p:nvPr/>
        </p:nvSpPr>
        <p:spPr>
          <a:xfrm rot="-1604720">
            <a:off x="10460803" y="7894914"/>
            <a:ext cx="967529" cy="0"/>
          </a:xfrm>
          <a:prstGeom prst="line">
            <a:avLst/>
          </a:prstGeom>
          <a:ln w="4762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8764844">
            <a:off x="10207216" y="8306374"/>
            <a:ext cx="1474703" cy="0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1" name="AutoShape 41"/>
          <p:cNvSpPr/>
          <p:nvPr/>
        </p:nvSpPr>
        <p:spPr>
          <a:xfrm rot="-10800000">
            <a:off x="1028700" y="2248097"/>
            <a:ext cx="4876285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>
                  <a:alpha val="49804"/>
                </a:srgbClr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 rot="-9411129">
            <a:off x="-2141819" y="6526296"/>
            <a:ext cx="4787683" cy="2784861"/>
            <a:chOff x="0" y="0"/>
            <a:chExt cx="6383578" cy="371314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1799633" y="2138560"/>
            <a:ext cx="6277567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66485E"/>
                </a:solidFill>
                <a:ea typeface="源真ゴシック M"/>
              </a:rPr>
              <a:t>潛在活動上架數量、學生參與人次</a:t>
            </a:r>
            <a:endParaRPr lang="en-US" sz="3200" dirty="0">
              <a:solidFill>
                <a:srgbClr val="66485E"/>
              </a:solidFill>
              <a:ea typeface="源真ゴシック M"/>
            </a:endParaRPr>
          </a:p>
        </p:txBody>
      </p:sp>
      <p:sp>
        <p:nvSpPr>
          <p:cNvPr id="11" name="AutoShape 11"/>
          <p:cNvSpPr/>
          <p:nvPr/>
        </p:nvSpPr>
        <p:spPr>
          <a:xfrm rot="-10800000">
            <a:off x="1028700" y="2248097"/>
            <a:ext cx="7356140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8124157"/>
              </p:ext>
            </p:extLst>
          </p:nvPr>
        </p:nvGraphicFramePr>
        <p:xfrm>
          <a:off x="2599372" y="2982608"/>
          <a:ext cx="15005019" cy="6418568"/>
        </p:xfrm>
        <a:graphic>
          <a:graphicData uri="http://schemas.openxmlformats.org/drawingml/2006/table">
            <a:tbl>
              <a:tblPr/>
              <a:tblGrid>
                <a:gridCol w="3267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4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4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43121">
                <a:tc>
                  <a:txBody>
                    <a:bodyPr/>
                    <a:lstStyle/>
                    <a:p>
                      <a:pPr algn="ctr"/>
                      <a:endParaRPr lang="zh-TW" sz="24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6F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CD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6F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CD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 err="1">
                          <a:solidFill>
                            <a:srgbClr val="100F0D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臺大</a:t>
                      </a:r>
                      <a:endParaRPr lang="en-US" sz="1600" dirty="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CD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100F0D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臺科大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100F0D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臺師大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100F0D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合計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3121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社團數</a:t>
                      </a:r>
                      <a:endParaRPr lang="en-US" sz="14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CD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362個</a:t>
                      </a:r>
                      <a:endParaRPr lang="en-US" sz="1600" dirty="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88個</a:t>
                      </a:r>
                      <a:endParaRPr lang="en-US" sz="1600" dirty="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165個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615個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27700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預計舉辦活動數</a:t>
                      </a:r>
                    </a:p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(每學期)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2896個</a:t>
                      </a:r>
                    </a:p>
                    <a:p>
                      <a:pPr algn="ctr"/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(362*50%*16周)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704個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(88*50%*16周)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1320個</a:t>
                      </a:r>
                    </a:p>
                    <a:p>
                      <a:pPr algn="ctr"/>
                      <a:r>
                        <a:rPr lang="en-US" sz="2800" dirty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(165*50%*16周)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4920個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8397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預計各活動參與人數</a:t>
                      </a:r>
                      <a:endParaRPr lang="en-US" sz="14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50人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2800" dirty="0" smtClean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25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人</a:t>
                      </a:r>
                      <a:endParaRPr lang="en-US" sz="1600" dirty="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2800" dirty="0" smtClean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25</a:t>
                      </a:r>
                      <a:r>
                        <a:rPr lang="en-US" sz="2800" dirty="0" smtClean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人</a:t>
                      </a:r>
                      <a:endParaRPr lang="en-US" sz="1600" dirty="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sz="28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20654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400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預計活動總參與人次</a:t>
                      </a:r>
                    </a:p>
                    <a:p>
                      <a:pPr algn="ctr"/>
                      <a:r>
                        <a:rPr lang="en-US" sz="24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(每學期)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14.48w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1.76w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3.28w</a:t>
                      </a:r>
                      <a:endParaRPr lang="en-US" sz="16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19.52w</a:t>
                      </a:r>
                      <a:endParaRPr lang="en-US" sz="1600" dirty="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960423" y="757709"/>
            <a:ext cx="7774063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>
                <a:solidFill>
                  <a:srgbClr val="66485E"/>
                </a:solidFill>
                <a:ea typeface="源石ゴシック Bold"/>
              </a:rPr>
              <a:t>預估專案成效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436309" y="9484413"/>
            <a:ext cx="417810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2100" dirty="0">
                <a:solidFill>
                  <a:srgbClr val="66485E"/>
                </a:solidFill>
                <a:latin typeface="源真ゴシック M"/>
              </a:rPr>
              <a:t>※預計每週有50%的社團舉辦活動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>
                  <a:alpha val="49804"/>
                </a:srgbClr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 rot="-9411129">
            <a:off x="-2141819" y="6526296"/>
            <a:ext cx="4787683" cy="2784861"/>
            <a:chOff x="0" y="0"/>
            <a:chExt cx="6383578" cy="371314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2761764" y="2143322"/>
            <a:ext cx="4096235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 dirty="0">
                <a:solidFill>
                  <a:srgbClr val="66485E"/>
                </a:solidFill>
                <a:ea typeface="源真ゴシック M"/>
              </a:rPr>
              <a:t>潛 在 問 卷 數 量 需 求</a:t>
            </a:r>
          </a:p>
        </p:txBody>
      </p:sp>
      <p:sp>
        <p:nvSpPr>
          <p:cNvPr id="11" name="AutoShape 11"/>
          <p:cNvSpPr/>
          <p:nvPr/>
        </p:nvSpPr>
        <p:spPr>
          <a:xfrm rot="-10800000">
            <a:off x="1028700" y="2248097"/>
            <a:ext cx="7356140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graphicFrame>
        <p:nvGraphicFramePr>
          <p:cNvPr id="12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0549845"/>
              </p:ext>
            </p:extLst>
          </p:nvPr>
        </p:nvGraphicFramePr>
        <p:xfrm>
          <a:off x="2599372" y="2982608"/>
          <a:ext cx="15005019" cy="4999343"/>
        </p:xfrm>
        <a:graphic>
          <a:graphicData uri="http://schemas.openxmlformats.org/drawingml/2006/table">
            <a:tbl>
              <a:tblPr/>
              <a:tblGrid>
                <a:gridCol w="32672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344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344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344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344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45062">
                <a:tc>
                  <a:txBody>
                    <a:bodyPr/>
                    <a:lstStyle/>
                    <a:p>
                      <a:pPr algn="ctr"/>
                      <a:endParaRPr lang="zh-TW" sz="2800"/>
                    </a:p>
                  </a:txBody>
                  <a:tcPr anchor="ctr">
                    <a:lnL w="38100" cap="flat" cmpd="sng" algn="ctr">
                      <a:solidFill>
                        <a:srgbClr val="F6F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CD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6F6E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CD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100F0D"/>
                          </a:solidFill>
                          <a:ea typeface="源真ゴシック M"/>
                        </a:rPr>
                        <a:t>臺大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CD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100F0D"/>
                          </a:solidFill>
                          <a:ea typeface="源真ゴシック M"/>
                        </a:rPr>
                        <a:t>臺科大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100F0D"/>
                          </a:solidFill>
                          <a:ea typeface="源真ゴシック M"/>
                        </a:rPr>
                        <a:t>臺師大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6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100F0D"/>
                          </a:solidFill>
                          <a:ea typeface="源真ゴシック M"/>
                        </a:rPr>
                        <a:t>合計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E6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4506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a typeface="源真ゴシック M"/>
                        </a:rPr>
                        <a:t>碩士人數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CDC9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16,201人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5,194人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7,477人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28,872人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86152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a typeface="源真ゴシック M"/>
                        </a:rPr>
                        <a:t>學士人數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16,773人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5,361人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8,173人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30,307人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23067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ea typeface="源真ゴシック M"/>
                        </a:rPr>
                        <a:t>預估問卷數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977個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313個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>
                          <a:solidFill>
                            <a:srgbClr val="000000"/>
                          </a:solidFill>
                          <a:latin typeface="源真ゴシック M"/>
                        </a:rPr>
                        <a:t>469個</a:t>
                      </a:r>
                      <a:endParaRPr lang="en-US" sz="160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2800" dirty="0">
                          <a:solidFill>
                            <a:srgbClr val="000000"/>
                          </a:solidFill>
                          <a:latin typeface="源真ゴシック M"/>
                        </a:rPr>
                        <a:t>1,747個</a:t>
                      </a:r>
                      <a:endParaRPr lang="en-US" sz="1600" dirty="0"/>
                    </a:p>
                  </a:txBody>
                  <a:tcPr anchor="ctr">
                    <a:lnL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D69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TextBox 13"/>
          <p:cNvSpPr txBox="1"/>
          <p:nvPr/>
        </p:nvSpPr>
        <p:spPr>
          <a:xfrm>
            <a:off x="960423" y="757709"/>
            <a:ext cx="7774063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>
                <a:solidFill>
                  <a:srgbClr val="66485E"/>
                </a:solidFill>
                <a:ea typeface="源石ゴシック Bold"/>
              </a:rPr>
              <a:t>預估專案成效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992731" y="8351863"/>
            <a:ext cx="10475869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 dirty="0">
                <a:solidFill>
                  <a:srgbClr val="66485E"/>
                </a:solidFill>
                <a:latin typeface="源真ゴシック M"/>
              </a:rPr>
              <a:t>※</a:t>
            </a:r>
            <a:r>
              <a:rPr lang="en-US" sz="2100" dirty="0" err="1">
                <a:solidFill>
                  <a:srgbClr val="66485E"/>
                </a:solidFill>
                <a:latin typeface="源真ゴシック M"/>
              </a:rPr>
              <a:t>根據「費米推論</a:t>
            </a:r>
            <a:r>
              <a:rPr lang="en-US" sz="2100" dirty="0">
                <a:solidFill>
                  <a:srgbClr val="66485E"/>
                </a:solidFill>
                <a:latin typeface="源真ゴシック M"/>
              </a:rPr>
              <a:t>」，假定碩士中約5%有問卷調</a:t>
            </a:r>
            <a:r>
              <a:rPr lang="zh-TW" altLang="en-US" sz="21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sz="2100" dirty="0">
                <a:solidFill>
                  <a:srgbClr val="66485E"/>
                </a:solidFill>
                <a:latin typeface="源真ゴシック M"/>
              </a:rPr>
              <a:t>需求;學士中約1%有問卷調</a:t>
            </a:r>
            <a:r>
              <a:rPr lang="zh-TW" altLang="en-US" sz="21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sz="2100" dirty="0" err="1">
                <a:solidFill>
                  <a:srgbClr val="66485E"/>
                </a:solidFill>
                <a:latin typeface="源真ゴシック M"/>
              </a:rPr>
              <a:t>需求</a:t>
            </a:r>
            <a:r>
              <a:rPr lang="en-US" sz="2100" dirty="0">
                <a:solidFill>
                  <a:srgbClr val="66485E"/>
                </a:solidFill>
                <a:latin typeface="源真ゴシック M"/>
              </a:rPr>
              <a:t>。</a:t>
            </a:r>
          </a:p>
          <a:p>
            <a:pPr algn="ctr">
              <a:lnSpc>
                <a:spcPts val="3255"/>
              </a:lnSpc>
              <a:spcBef>
                <a:spcPct val="0"/>
              </a:spcBef>
            </a:pPr>
            <a:r>
              <a:rPr lang="en-US" sz="2100" dirty="0" err="1">
                <a:solidFill>
                  <a:srgbClr val="66485E"/>
                </a:solidFill>
                <a:ea typeface="源真ゴシック M"/>
              </a:rPr>
              <a:t>預估問卷數</a:t>
            </a:r>
            <a:r>
              <a:rPr lang="en-US" sz="2100" dirty="0">
                <a:solidFill>
                  <a:srgbClr val="66485E"/>
                </a:solidFill>
                <a:ea typeface="源真ゴシック M"/>
              </a:rPr>
              <a:t> = </a:t>
            </a:r>
            <a:r>
              <a:rPr lang="en-US" sz="2100" dirty="0" err="1">
                <a:solidFill>
                  <a:srgbClr val="66485E"/>
                </a:solidFill>
                <a:ea typeface="源真ゴシック M"/>
              </a:rPr>
              <a:t>碩士人數</a:t>
            </a:r>
            <a:r>
              <a:rPr lang="en-US" sz="2100" dirty="0">
                <a:solidFill>
                  <a:srgbClr val="66485E"/>
                </a:solidFill>
                <a:ea typeface="源真ゴシック M"/>
              </a:rPr>
              <a:t>*5% + </a:t>
            </a:r>
            <a:r>
              <a:rPr lang="en-US" sz="2100" dirty="0" err="1">
                <a:solidFill>
                  <a:srgbClr val="66485E"/>
                </a:solidFill>
                <a:ea typeface="源真ゴシック M"/>
              </a:rPr>
              <a:t>學士人數</a:t>
            </a:r>
            <a:r>
              <a:rPr lang="en-US" sz="2100" dirty="0">
                <a:solidFill>
                  <a:srgbClr val="66485E"/>
                </a:solidFill>
                <a:ea typeface="源真ゴシック M"/>
              </a:rPr>
              <a:t>*1%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0722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309976" y="5942943"/>
            <a:ext cx="449329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4" name="TextBox 4"/>
          <p:cNvSpPr txBox="1"/>
          <p:nvPr/>
        </p:nvSpPr>
        <p:spPr>
          <a:xfrm>
            <a:off x="2309976" y="6072187"/>
            <a:ext cx="44932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專案商業模式</a:t>
            </a:r>
          </a:p>
        </p:txBody>
      </p:sp>
      <p:grpSp>
        <p:nvGrpSpPr>
          <p:cNvPr id="5" name="Group 5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84042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>
                <a:solidFill>
                  <a:srgbClr val="66485E"/>
                </a:solidFill>
                <a:ea typeface="源石ゴシック Bold"/>
              </a:rPr>
              <a:t>市場與價值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80643" y="0"/>
            <a:ext cx="5541685" cy="2571750"/>
            <a:chOff x="0" y="0"/>
            <a:chExt cx="1913890" cy="8881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700506" y="7715250"/>
            <a:ext cx="5541685" cy="2571750"/>
            <a:chOff x="0" y="0"/>
            <a:chExt cx="1913890" cy="888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047369" y="2479268"/>
            <a:ext cx="7749865" cy="6511527"/>
            <a:chOff x="0" y="0"/>
            <a:chExt cx="10333154" cy="8682035"/>
          </a:xfrm>
        </p:grpSpPr>
        <p:grpSp>
          <p:nvGrpSpPr>
            <p:cNvPr id="13" name="Group 13"/>
            <p:cNvGrpSpPr/>
            <p:nvPr/>
          </p:nvGrpSpPr>
          <p:grpSpPr>
            <a:xfrm rot="-5400000">
              <a:off x="-2393939" y="2393939"/>
              <a:ext cx="8647871" cy="3859993"/>
              <a:chOff x="0" y="0"/>
              <a:chExt cx="635000" cy="2834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" cy="28343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283433">
                    <a:moveTo>
                      <a:pt x="635000" y="0"/>
                    </a:moveTo>
                    <a:lnTo>
                      <a:pt x="635000" y="169133"/>
                    </a:lnTo>
                    <a:lnTo>
                      <a:pt x="317500" y="283433"/>
                    </a:lnTo>
                    <a:lnTo>
                      <a:pt x="0" y="16913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6350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065426" y="4924118"/>
              <a:ext cx="6971244" cy="3723753"/>
              <a:chOff x="0" y="0"/>
              <a:chExt cx="932076" cy="4978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32076" cy="497877"/>
              </a:xfrm>
              <a:custGeom>
                <a:avLst/>
                <a:gdLst/>
                <a:ahLst/>
                <a:cxnLst/>
                <a:rect l="l" t="t" r="r" b="b"/>
                <a:pathLst>
                  <a:path w="932076" h="497877">
                    <a:moveTo>
                      <a:pt x="203200" y="0"/>
                    </a:moveTo>
                    <a:lnTo>
                      <a:pt x="728876" y="0"/>
                    </a:lnTo>
                    <a:lnTo>
                      <a:pt x="932076" y="497877"/>
                    </a:lnTo>
                    <a:lnTo>
                      <a:pt x="0" y="49787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27000" y="-133350"/>
                <a:ext cx="558800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5400000">
              <a:off x="3707548" y="-642121"/>
              <a:ext cx="4130956" cy="5415199"/>
              <a:chOff x="0" y="0"/>
              <a:chExt cx="3130550" cy="41037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130550" cy="4103784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4103784">
                    <a:moveTo>
                      <a:pt x="0" y="1123950"/>
                    </a:moveTo>
                    <a:lnTo>
                      <a:pt x="0" y="4103784"/>
                    </a:lnTo>
                    <a:lnTo>
                      <a:pt x="3130550" y="4103784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8480625" y="34164"/>
              <a:ext cx="1852529" cy="8647871"/>
              <a:chOff x="0" y="0"/>
              <a:chExt cx="174116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11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4116" h="812800">
                    <a:moveTo>
                      <a:pt x="0" y="0"/>
                    </a:moveTo>
                    <a:lnTo>
                      <a:pt x="174116" y="0"/>
                    </a:lnTo>
                    <a:lnTo>
                      <a:pt x="17411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5" name="Group 25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FFCE6D">
                  <a:alpha val="63922"/>
                </a:srgbClr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29" name="TextBox 29"/>
          <p:cNvSpPr txBox="1"/>
          <p:nvPr/>
        </p:nvSpPr>
        <p:spPr>
          <a:xfrm>
            <a:off x="326358" y="492686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顧客素描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9015094" y="1449860"/>
            <a:ext cx="2266613" cy="0"/>
          </a:xfrm>
          <a:prstGeom prst="line">
            <a:avLst/>
          </a:prstGeom>
          <a:ln w="47625" cap="flat">
            <a:solidFill>
              <a:srgbClr val="D83B0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31"/>
          <p:cNvSpPr/>
          <p:nvPr/>
        </p:nvSpPr>
        <p:spPr>
          <a:xfrm rot="5400000">
            <a:off x="8009499" y="2455456"/>
            <a:ext cx="2055698" cy="0"/>
          </a:xfrm>
          <a:prstGeom prst="line">
            <a:avLst/>
          </a:prstGeom>
          <a:ln w="47625" cap="flat">
            <a:solidFill>
              <a:srgbClr val="D83B0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290459" y="3953501"/>
            <a:ext cx="3141869" cy="9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>
                <a:solidFill>
                  <a:srgbClr val="DB7E06"/>
                </a:solidFill>
                <a:ea typeface="源真ゴシック M"/>
              </a:rPr>
              <a:t>顧客任務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0459" y="5144126"/>
            <a:ext cx="5513275" cy="210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目標TA：</a:t>
            </a:r>
          </a:p>
          <a:p>
            <a:pPr algn="l">
              <a:lnSpc>
                <a:spcPts val="5580"/>
              </a:lnSpc>
            </a:pPr>
            <a:r>
              <a:rPr lang="en-US" sz="3600">
                <a:solidFill>
                  <a:srgbClr val="000000"/>
                </a:solidFill>
                <a:latin typeface="源真ゴシック M"/>
              </a:rPr>
              <a:t>        </a:t>
            </a:r>
            <a:r>
              <a:rPr lang="en-US" sz="3600">
                <a:solidFill>
                  <a:srgbClr val="000000"/>
                </a:solidFill>
                <a:ea typeface="源真ゴシック M"/>
              </a:rPr>
              <a:t>三校聯盟之在學生</a:t>
            </a:r>
          </a:p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須備完成的任務</a:t>
            </a:r>
          </a:p>
        </p:txBody>
      </p:sp>
      <p:sp>
        <p:nvSpPr>
          <p:cNvPr id="34" name="AutoShape 34"/>
          <p:cNvSpPr/>
          <p:nvPr/>
        </p:nvSpPr>
        <p:spPr>
          <a:xfrm rot="-10800000">
            <a:off x="3566860" y="4398264"/>
            <a:ext cx="2269114" cy="0"/>
          </a:xfrm>
          <a:prstGeom prst="line">
            <a:avLst/>
          </a:prstGeom>
          <a:ln w="47625" cap="flat">
            <a:solidFill>
              <a:srgbClr val="DB7E06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5" name="AutoShape 35"/>
          <p:cNvSpPr/>
          <p:nvPr/>
        </p:nvSpPr>
        <p:spPr>
          <a:xfrm>
            <a:off x="9722172" y="6696511"/>
            <a:ext cx="2332034" cy="0"/>
          </a:xfrm>
          <a:prstGeom prst="line">
            <a:avLst/>
          </a:prstGeom>
          <a:ln w="47625" cap="flat">
            <a:solidFill>
              <a:srgbClr val="38383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TextBox 36"/>
          <p:cNvSpPr txBox="1"/>
          <p:nvPr/>
        </p:nvSpPr>
        <p:spPr>
          <a:xfrm>
            <a:off x="11463611" y="971550"/>
            <a:ext cx="1975343" cy="9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8"/>
              </a:lnSpc>
              <a:spcBef>
                <a:spcPct val="0"/>
              </a:spcBef>
            </a:pPr>
            <a:r>
              <a:rPr lang="en-US" sz="5600" u="none">
                <a:solidFill>
                  <a:srgbClr val="D83B0A"/>
                </a:solidFill>
                <a:ea typeface="源真ゴシック M"/>
              </a:rPr>
              <a:t>獲益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71665" y="1924455"/>
            <a:ext cx="5281062" cy="210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顧客想獲得甚麼</a:t>
            </a:r>
          </a:p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必要性之區分</a:t>
            </a:r>
          </a:p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以上結果都是具體化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116294" y="6216641"/>
            <a:ext cx="1858860" cy="9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8"/>
              </a:lnSpc>
              <a:spcBef>
                <a:spcPct val="0"/>
              </a:spcBef>
            </a:pPr>
            <a:r>
              <a:rPr lang="en-US" sz="5600" u="none">
                <a:solidFill>
                  <a:srgbClr val="383838"/>
                </a:solidFill>
                <a:ea typeface="源真ゴシック M"/>
              </a:rPr>
              <a:t>痛點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16294" y="7257859"/>
            <a:ext cx="5308658" cy="25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以嚴重性排列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考量因素：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　        風險、負面結果、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源真ゴシック M"/>
              </a:rPr>
              <a:t>            </a:t>
            </a:r>
            <a:r>
              <a:rPr lang="en-US" sz="3600">
                <a:solidFill>
                  <a:srgbClr val="000000"/>
                </a:solidFill>
                <a:ea typeface="源真ゴシック M"/>
              </a:rPr>
              <a:t>面臨障礙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6475206" y="1033156"/>
            <a:ext cx="505437" cy="505437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80643" y="0"/>
            <a:ext cx="5541685" cy="2571750"/>
            <a:chOff x="0" y="0"/>
            <a:chExt cx="1913890" cy="8881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700506" y="7715250"/>
            <a:ext cx="5541685" cy="2571750"/>
            <a:chOff x="0" y="0"/>
            <a:chExt cx="1913890" cy="888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13" name="Group 13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FFCE6D">
                  <a:alpha val="6392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6475206" y="1033156"/>
            <a:ext cx="505437" cy="50543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496018" y="4743313"/>
            <a:ext cx="12001588" cy="451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功能：整合的資訊、問卷、社團贊助（曝光度</a:t>
            </a:r>
            <a:r>
              <a:rPr lang="en-US" sz="3996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社交</a:t>
            </a:r>
            <a:r>
              <a:rPr lang="en-US" sz="3996" dirty="0">
                <a:solidFill>
                  <a:srgbClr val="000000"/>
                </a:solidFill>
                <a:ea typeface="源真ゴシック M"/>
              </a:rPr>
              <a:t>/</a:t>
            </a: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情緒：與三校同學有更多交流</a:t>
            </a:r>
            <a:endParaRPr lang="en-US" sz="3996" dirty="0">
              <a:solidFill>
                <a:srgbClr val="000000"/>
              </a:solidFill>
              <a:ea typeface="源真ゴシック M"/>
            </a:endParaRP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學術用途：問卷樣本之蒐集</a:t>
            </a:r>
            <a:endParaRPr lang="en-US" sz="3996" dirty="0">
              <a:solidFill>
                <a:srgbClr val="000000"/>
              </a:solidFill>
              <a:ea typeface="源真ゴシック M"/>
            </a:endParaRP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興趣：較小眾的興趣如何找到同溫層</a:t>
            </a:r>
            <a:endParaRPr lang="en-US" sz="3996" dirty="0">
              <a:solidFill>
                <a:srgbClr val="000000"/>
              </a:solidFill>
              <a:ea typeface="源真ゴシック M"/>
            </a:endParaRP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情感需求：交友的便利性</a:t>
            </a:r>
            <a:endParaRPr lang="en-US" sz="3996" dirty="0">
              <a:solidFill>
                <a:srgbClr val="000000"/>
              </a:solidFill>
              <a:ea typeface="源真ゴシック M"/>
            </a:endParaRP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人脈（在校生&amp;校友</a:t>
            </a:r>
            <a:r>
              <a:rPr lang="en-US" sz="3996" dirty="0">
                <a:solidFill>
                  <a:srgbClr val="000000"/>
                </a:solidFill>
                <a:ea typeface="源真ゴシック M"/>
              </a:rPr>
              <a:t>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8123" y="2800150"/>
            <a:ext cx="7635982" cy="174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2" lvl="1" indent="-453391" algn="l">
              <a:lnSpc>
                <a:spcPts val="7182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源石ゴシック Bold"/>
              </a:rPr>
              <a:t>目標TA：三校聯盟之在學生</a:t>
            </a:r>
            <a:endParaRPr lang="en-US" sz="4200" dirty="0">
              <a:solidFill>
                <a:srgbClr val="000000"/>
              </a:solidFill>
              <a:ea typeface="源石ゴシック Bold"/>
            </a:endParaRPr>
          </a:p>
          <a:p>
            <a:pPr marL="906782" lvl="1" indent="-453391">
              <a:lnSpc>
                <a:spcPts val="7182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源石ゴシック Bold"/>
              </a:rPr>
              <a:t>須備完成的任務</a:t>
            </a:r>
            <a:endParaRPr lang="en-US" sz="4200" dirty="0">
              <a:solidFill>
                <a:srgbClr val="000000"/>
              </a:solidFill>
              <a:ea typeface="源石ゴシック Bold"/>
            </a:endParaRPr>
          </a:p>
        </p:txBody>
      </p:sp>
      <p:grpSp>
        <p:nvGrpSpPr>
          <p:cNvPr id="22" name="Group 22"/>
          <p:cNvGrpSpPr/>
          <p:nvPr/>
        </p:nvGrpSpPr>
        <p:grpSpPr>
          <a:xfrm rot="-5400000">
            <a:off x="9746715" y="1941928"/>
            <a:ext cx="3349559" cy="1495082"/>
            <a:chOff x="0" y="0"/>
            <a:chExt cx="635000" cy="2834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61278" y="2921936"/>
            <a:ext cx="2700155" cy="1442312"/>
            <a:chOff x="0" y="0"/>
            <a:chExt cx="932076" cy="4978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>
                <a:alpha val="4000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2109989" y="765978"/>
            <a:ext cx="1600033" cy="2097456"/>
            <a:chOff x="0" y="0"/>
            <a:chExt cx="3130550" cy="41037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D5B2D">
                <a:alpha val="4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958734" y="1027922"/>
            <a:ext cx="717535" cy="3349559"/>
            <a:chOff x="0" y="0"/>
            <a:chExt cx="174116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4116" cy="812800"/>
            </a:xfrm>
            <a:custGeom>
              <a:avLst/>
              <a:gdLst/>
              <a:ahLst/>
              <a:cxnLst/>
              <a:rect l="l" t="t" r="r" b="b"/>
              <a:pathLst>
                <a:path w="174116" h="812800">
                  <a:moveTo>
                    <a:pt x="0" y="0"/>
                  </a:moveTo>
                  <a:lnTo>
                    <a:pt x="174116" y="0"/>
                  </a:lnTo>
                  <a:lnTo>
                    <a:pt x="17411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2723033" y="483870"/>
            <a:ext cx="967335" cy="0"/>
          </a:xfrm>
          <a:prstGeom prst="line">
            <a:avLst/>
          </a:prstGeom>
          <a:ln w="28575" cap="flat">
            <a:solidFill>
              <a:srgbClr val="D83B0A">
                <a:alpha val="40000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 rot="5400000">
            <a:off x="12203706" y="1002391"/>
            <a:ext cx="1061638" cy="0"/>
          </a:xfrm>
          <a:prstGeom prst="line">
            <a:avLst/>
          </a:prstGeom>
          <a:ln w="28575" cap="flat">
            <a:solidFill>
              <a:srgbClr val="D83B0A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3034709" y="3141977"/>
            <a:ext cx="1204348" cy="0"/>
          </a:xfrm>
          <a:prstGeom prst="line">
            <a:avLst/>
          </a:prstGeom>
          <a:ln w="28575" cap="flat">
            <a:solidFill>
              <a:srgbClr val="383838">
                <a:alpha val="40000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TextBox 36"/>
          <p:cNvSpPr txBox="1"/>
          <p:nvPr/>
        </p:nvSpPr>
        <p:spPr>
          <a:xfrm>
            <a:off x="13987537" y="236987"/>
            <a:ext cx="1020140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7"/>
              </a:lnSpc>
              <a:spcBef>
                <a:spcPct val="0"/>
              </a:spcBef>
            </a:pPr>
            <a:r>
              <a:rPr lang="en-US" sz="2892" u="none">
                <a:solidFill>
                  <a:srgbClr val="D83B0A">
                    <a:alpha val="40000"/>
                  </a:srgbClr>
                </a:solidFill>
                <a:ea typeface="源真ゴシック M"/>
              </a:rPr>
              <a:t>獲益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91696" y="721143"/>
            <a:ext cx="2727334" cy="10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顧客想獲得甚麼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必要性之區分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以上結果都是具體化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39057" y="2945745"/>
            <a:ext cx="959984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7"/>
              </a:lnSpc>
              <a:spcBef>
                <a:spcPct val="0"/>
              </a:spcBef>
            </a:pPr>
            <a:r>
              <a:rPr lang="en-US" sz="2892" u="none">
                <a:solidFill>
                  <a:srgbClr val="383838">
                    <a:alpha val="40000"/>
                  </a:srgbClr>
                </a:solidFill>
                <a:ea typeface="源真ゴシック M"/>
              </a:rPr>
              <a:t>痛點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239057" y="3469964"/>
            <a:ext cx="2741586" cy="131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以嚴重性排列</a:t>
            </a:r>
          </a:p>
          <a:p>
            <a:pPr marL="401396" lvl="1" indent="-200698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考量因素：</a:t>
            </a:r>
          </a:p>
          <a:p>
            <a:pPr>
              <a:lnSpc>
                <a:spcPts val="2602"/>
              </a:lnSpc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　        風險、負面結果、</a:t>
            </a:r>
          </a:p>
          <a:p>
            <a:pPr>
              <a:lnSpc>
                <a:spcPts val="2602"/>
              </a:lnSpc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latin typeface="源真ゴシック M"/>
              </a:rPr>
              <a:t>            </a:t>
            </a: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面臨障礙</a:t>
            </a:r>
          </a:p>
        </p:txBody>
      </p:sp>
      <p:grpSp>
        <p:nvGrpSpPr>
          <p:cNvPr id="40" name="Group 40"/>
          <p:cNvGrpSpPr/>
          <p:nvPr/>
        </p:nvGrpSpPr>
        <p:grpSpPr>
          <a:xfrm rot="-5400000">
            <a:off x="9349485" y="1819340"/>
            <a:ext cx="3898845" cy="1740257"/>
            <a:chOff x="0" y="0"/>
            <a:chExt cx="635000" cy="2834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43" name="AutoShape 43"/>
          <p:cNvSpPr/>
          <p:nvPr/>
        </p:nvSpPr>
        <p:spPr>
          <a:xfrm rot="-10800000">
            <a:off x="4366169" y="2296533"/>
            <a:ext cx="6719419" cy="0"/>
          </a:xfrm>
          <a:prstGeom prst="line">
            <a:avLst/>
          </a:prstGeom>
          <a:ln w="47625" cap="flat">
            <a:solidFill>
              <a:srgbClr val="DB7E06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7" name="圓角矩形 46"/>
          <p:cNvSpPr/>
          <p:nvPr/>
        </p:nvSpPr>
        <p:spPr>
          <a:xfrm>
            <a:off x="912844" y="1770674"/>
            <a:ext cx="2971800" cy="1046477"/>
          </a:xfrm>
          <a:prstGeom prst="roundRect">
            <a:avLst>
              <a:gd name="adj" fmla="val 50000"/>
            </a:avLst>
          </a:prstGeom>
          <a:solidFill>
            <a:srgbClr val="DB7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1060264" y="1889459"/>
            <a:ext cx="2676960" cy="8089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sz="4800" dirty="0" err="1">
                <a:solidFill>
                  <a:srgbClr val="FFFFFF"/>
                </a:solidFill>
                <a:ea typeface="モトヤアポロ"/>
              </a:rPr>
              <a:t>顧客任務</a:t>
            </a:r>
            <a:endParaRPr lang="en-US" sz="4800" dirty="0">
              <a:solidFill>
                <a:srgbClr val="FFFFFF"/>
              </a:solidFill>
              <a:ea typeface="モトヤアポロ"/>
            </a:endParaRPr>
          </a:p>
        </p:txBody>
      </p:sp>
      <p:sp>
        <p:nvSpPr>
          <p:cNvPr id="48" name="TextBox 29"/>
          <p:cNvSpPr txBox="1"/>
          <p:nvPr/>
        </p:nvSpPr>
        <p:spPr>
          <a:xfrm>
            <a:off x="326358" y="492686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顧客素描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9727842" y="1941928"/>
            <a:ext cx="3349559" cy="1495082"/>
            <a:chOff x="0" y="0"/>
            <a:chExt cx="635000" cy="2834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42404" y="2937541"/>
            <a:ext cx="3036147" cy="1621785"/>
            <a:chOff x="0" y="0"/>
            <a:chExt cx="932076" cy="4978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00855" y="2796523"/>
            <a:ext cx="806821" cy="1777683"/>
            <a:chOff x="0" y="0"/>
            <a:chExt cx="174116" cy="3836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116" cy="383633"/>
            </a:xfrm>
            <a:custGeom>
              <a:avLst/>
              <a:gdLst/>
              <a:ahLst/>
              <a:cxnLst/>
              <a:rect l="l" t="t" r="r" b="b"/>
              <a:pathLst>
                <a:path w="174116" h="383633">
                  <a:moveTo>
                    <a:pt x="0" y="0"/>
                  </a:moveTo>
                  <a:lnTo>
                    <a:pt x="174116" y="0"/>
                  </a:lnTo>
                  <a:lnTo>
                    <a:pt x="174116" y="383633"/>
                  </a:lnTo>
                  <a:lnTo>
                    <a:pt x="0" y="383633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198437" y="3150098"/>
            <a:ext cx="2847258" cy="10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目標TA：</a:t>
            </a:r>
          </a:p>
          <a:p>
            <a:pPr algn="l">
              <a:lnSpc>
                <a:spcPts val="2881"/>
              </a:lnSpc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latin typeface="源真ゴシック M"/>
              </a:rPr>
              <a:t>        </a:t>
            </a: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三校聯盟之在學生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須備完成的任務</a:t>
            </a:r>
          </a:p>
        </p:txBody>
      </p:sp>
      <p:sp>
        <p:nvSpPr>
          <p:cNvPr id="14" name="AutoShape 14"/>
          <p:cNvSpPr/>
          <p:nvPr/>
        </p:nvSpPr>
        <p:spPr>
          <a:xfrm rot="-10800000">
            <a:off x="9890491" y="2771927"/>
            <a:ext cx="1171854" cy="0"/>
          </a:xfrm>
          <a:prstGeom prst="line">
            <a:avLst/>
          </a:prstGeom>
          <a:ln w="28575" cap="flat">
            <a:solidFill>
              <a:srgbClr val="DB7E06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5" name="Group 15"/>
          <p:cNvGrpSpPr/>
          <p:nvPr/>
        </p:nvGrpSpPr>
        <p:grpSpPr>
          <a:xfrm>
            <a:off x="16980643" y="0"/>
            <a:ext cx="5541685" cy="2571750"/>
            <a:chOff x="0" y="0"/>
            <a:chExt cx="1913890" cy="8881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7700506" y="7715250"/>
            <a:ext cx="5541685" cy="2571750"/>
            <a:chOff x="0" y="0"/>
            <a:chExt cx="1913890" cy="8881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4" name="Group 24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FFCE6D">
                  <a:alpha val="63922"/>
                </a:srgbClr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6475206" y="1033156"/>
            <a:ext cx="505437" cy="50543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5400000">
            <a:off x="9746715" y="1941928"/>
            <a:ext cx="3349559" cy="1495082"/>
            <a:chOff x="0" y="0"/>
            <a:chExt cx="635000" cy="28343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 rot="-10800000">
            <a:off x="4067525" y="2323875"/>
            <a:ext cx="8101510" cy="0"/>
          </a:xfrm>
          <a:prstGeom prst="line">
            <a:avLst/>
          </a:prstGeom>
          <a:ln w="47625" cap="flat">
            <a:solidFill>
              <a:srgbClr val="38383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7" name="TextBox 37"/>
          <p:cNvSpPr txBox="1"/>
          <p:nvPr/>
        </p:nvSpPr>
        <p:spPr>
          <a:xfrm>
            <a:off x="8198437" y="2543175"/>
            <a:ext cx="1622577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sz="2892">
                <a:solidFill>
                  <a:srgbClr val="DB7E06">
                    <a:alpha val="49804"/>
                  </a:srgbClr>
                </a:solidFill>
                <a:ea typeface="源真ゴシック M"/>
              </a:rPr>
              <a:t>顧客任務</a:t>
            </a:r>
          </a:p>
        </p:txBody>
      </p:sp>
      <p:sp>
        <p:nvSpPr>
          <p:cNvPr id="39" name="AutoShape 39"/>
          <p:cNvSpPr/>
          <p:nvPr/>
        </p:nvSpPr>
        <p:spPr>
          <a:xfrm rot="3241566">
            <a:off x="11820102" y="2971865"/>
            <a:ext cx="159996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40"/>
          <p:cNvGrpSpPr/>
          <p:nvPr/>
        </p:nvGrpSpPr>
        <p:grpSpPr>
          <a:xfrm rot="-5400000">
            <a:off x="12109989" y="765978"/>
            <a:ext cx="1600033" cy="2097456"/>
            <a:chOff x="0" y="0"/>
            <a:chExt cx="3130550" cy="410378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D5B2D">
                <a:alpha val="40000"/>
              </a:srgbClr>
            </a:solidFill>
          </p:spPr>
        </p:sp>
      </p:grpSp>
      <p:sp>
        <p:nvSpPr>
          <p:cNvPr id="42" name="AutoShape 42"/>
          <p:cNvSpPr/>
          <p:nvPr/>
        </p:nvSpPr>
        <p:spPr>
          <a:xfrm>
            <a:off x="12723033" y="483870"/>
            <a:ext cx="967335" cy="0"/>
          </a:xfrm>
          <a:prstGeom prst="line">
            <a:avLst/>
          </a:prstGeom>
          <a:ln w="28575" cap="flat">
            <a:solidFill>
              <a:srgbClr val="D83B0A">
                <a:alpha val="40000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43" name="AutoShape 43"/>
          <p:cNvSpPr/>
          <p:nvPr/>
        </p:nvSpPr>
        <p:spPr>
          <a:xfrm rot="5400000">
            <a:off x="12203706" y="1002391"/>
            <a:ext cx="1061638" cy="0"/>
          </a:xfrm>
          <a:prstGeom prst="line">
            <a:avLst/>
          </a:prstGeom>
          <a:ln w="28575" cap="flat">
            <a:solidFill>
              <a:srgbClr val="D83B0A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13987537" y="236987"/>
            <a:ext cx="1020140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7"/>
              </a:lnSpc>
              <a:spcBef>
                <a:spcPct val="0"/>
              </a:spcBef>
            </a:pPr>
            <a:r>
              <a:rPr lang="en-US" sz="2892" u="none">
                <a:solidFill>
                  <a:srgbClr val="D83B0A">
                    <a:alpha val="40000"/>
                  </a:srgbClr>
                </a:solidFill>
                <a:ea typeface="源真ゴシック M"/>
              </a:rPr>
              <a:t>獲益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991696" y="721143"/>
            <a:ext cx="2727334" cy="10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顧客想獲得甚麼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必要性之區分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以上結果都是具體化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40037" y="3334130"/>
            <a:ext cx="706383" cy="694905"/>
          </a:xfrm>
          <a:prstGeom prst="rect">
            <a:avLst/>
          </a:prstGeom>
        </p:spPr>
      </p:pic>
      <p:sp>
        <p:nvSpPr>
          <p:cNvPr id="47" name="AutoShape 47"/>
          <p:cNvSpPr/>
          <p:nvPr/>
        </p:nvSpPr>
        <p:spPr>
          <a:xfrm>
            <a:off x="811827" y="4103779"/>
            <a:ext cx="178726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rot="11809">
            <a:off x="10719340" y="6240857"/>
            <a:ext cx="415922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673954" y="5353475"/>
            <a:ext cx="564355" cy="806222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575824" y="3381100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ea typeface="モトヤアポロ"/>
              </a:rPr>
              <a:t>活動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384620" y="5474733"/>
            <a:ext cx="3563183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問卷</a:t>
            </a:r>
            <a:r>
              <a:rPr lang="en-US" sz="4200" dirty="0">
                <a:solidFill>
                  <a:srgbClr val="000000"/>
                </a:solidFill>
                <a:ea typeface="モトヤアポロ"/>
              </a:rPr>
              <a:t>(</a:t>
            </a: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發問卷者</a:t>
            </a:r>
            <a:r>
              <a:rPr lang="en-US" sz="4200" dirty="0">
                <a:solidFill>
                  <a:srgbClr val="000000"/>
                </a:solidFill>
                <a:ea typeface="モトヤアポロ"/>
              </a:rPr>
              <a:t>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8473" y="4327911"/>
            <a:ext cx="9144973" cy="4471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5984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 Bold"/>
              </a:rPr>
              <a:t>對於參加活動者</a:t>
            </a:r>
            <a:r>
              <a:rPr lang="en-US" sz="3200" dirty="0">
                <a:solidFill>
                  <a:srgbClr val="000000"/>
                </a:solidFill>
                <a:ea typeface="源真ゴシック M Bold"/>
              </a:rPr>
              <a:t>：</a:t>
            </a:r>
          </a:p>
          <a:p>
            <a:pPr algn="just">
              <a:lnSpc>
                <a:spcPts val="5984"/>
              </a:lnSpc>
            </a:pPr>
            <a:r>
              <a:rPr lang="en-US" sz="3200" dirty="0">
                <a:solidFill>
                  <a:srgbClr val="000000"/>
                </a:solidFill>
                <a:ea typeface="源真ゴシック M Bold"/>
              </a:rPr>
              <a:t>　　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資訊不透明、活動選擇性少</a:t>
            </a: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、</a:t>
            </a:r>
          </a:p>
          <a:p>
            <a:pPr algn="just">
              <a:lnSpc>
                <a:spcPts val="5984"/>
              </a:lnSpc>
            </a:pP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與生活圈較差較遠、無法確定那些人會參加</a:t>
            </a:r>
            <a:endParaRPr lang="en-US" sz="3200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5984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Arimo Bold"/>
              </a:rPr>
              <a:t>對於舉辦方</a:t>
            </a:r>
            <a:r>
              <a:rPr lang="en-US" sz="3200" dirty="0">
                <a:solidFill>
                  <a:srgbClr val="000000"/>
                </a:solidFill>
                <a:ea typeface="Arimo Bold"/>
              </a:rPr>
              <a:t>：</a:t>
            </a:r>
          </a:p>
          <a:p>
            <a:pPr algn="just">
              <a:lnSpc>
                <a:spcPts val="5984"/>
              </a:lnSpc>
            </a:pPr>
            <a:r>
              <a:rPr lang="en-US" sz="3200" dirty="0">
                <a:solidFill>
                  <a:srgbClr val="000000"/>
                </a:solidFill>
                <a:ea typeface="源真ゴシック M Bold"/>
              </a:rPr>
              <a:t>　　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不容易將資訊傳遞到目標客群</a:t>
            </a:r>
            <a:r>
              <a:rPr lang="en-US" sz="3200" dirty="0" err="1">
                <a:solidFill>
                  <a:srgbClr val="000000"/>
                </a:solidFill>
                <a:ea typeface="Arimo"/>
              </a:rPr>
              <a:t>、曝光度不足</a:t>
            </a:r>
            <a:r>
              <a:rPr lang="en-US" sz="3200" dirty="0">
                <a:solidFill>
                  <a:srgbClr val="000000"/>
                </a:solidFill>
                <a:ea typeface="Arimo"/>
              </a:rPr>
              <a:t>、</a:t>
            </a:r>
          </a:p>
          <a:p>
            <a:pPr algn="just">
              <a:lnSpc>
                <a:spcPts val="5984"/>
              </a:lnSpc>
            </a:pP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3200" dirty="0" err="1">
                <a:solidFill>
                  <a:srgbClr val="000000"/>
                </a:solidFill>
                <a:ea typeface="Arimo"/>
              </a:rPr>
              <a:t>贊助方不好找</a:t>
            </a:r>
            <a:endParaRPr lang="en-US" sz="3200" dirty="0">
              <a:solidFill>
                <a:srgbClr val="000000"/>
              </a:solidFill>
              <a:ea typeface="Arimo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045695" y="6490715"/>
            <a:ext cx="617550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9" lvl="1" indent="-345439" algn="just">
              <a:lnSpc>
                <a:spcPts val="511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ea typeface="源真ゴシック M"/>
              </a:rPr>
              <a:t>無法觸及特定目標客群（質</a:t>
            </a:r>
            <a:r>
              <a:rPr lang="en-US" sz="3199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690879" lvl="1" indent="-345439" algn="just">
              <a:lnSpc>
                <a:spcPts val="511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ea typeface="Arimo"/>
              </a:rPr>
              <a:t>問卷樣本數不足（量</a:t>
            </a:r>
            <a:r>
              <a:rPr lang="en-US" sz="3199" dirty="0">
                <a:solidFill>
                  <a:srgbClr val="000000"/>
                </a:solidFill>
                <a:ea typeface="Arimo"/>
              </a:rPr>
              <a:t>）</a:t>
            </a:r>
          </a:p>
        </p:txBody>
      </p:sp>
      <p:sp>
        <p:nvSpPr>
          <p:cNvPr id="54" name="TextBox 29"/>
          <p:cNvSpPr txBox="1"/>
          <p:nvPr/>
        </p:nvSpPr>
        <p:spPr>
          <a:xfrm>
            <a:off x="326358" y="492686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顧客素描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912844" y="1770674"/>
            <a:ext cx="2971800" cy="1046477"/>
          </a:xfrm>
          <a:prstGeom prst="roundRect">
            <a:avLst>
              <a:gd name="adj" fmla="val 50000"/>
            </a:avLst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TextBox 46"/>
          <p:cNvSpPr txBox="1"/>
          <p:nvPr/>
        </p:nvSpPr>
        <p:spPr>
          <a:xfrm>
            <a:off x="1060264" y="1889459"/>
            <a:ext cx="2676960" cy="8089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zh-TW" altLang="en-US" sz="5400" dirty="0" smtClean="0">
                <a:solidFill>
                  <a:srgbClr val="FFFFFF"/>
                </a:solidFill>
                <a:ea typeface="モトヤアポロ"/>
              </a:rPr>
              <a:t>痛點</a:t>
            </a:r>
            <a:endParaRPr lang="en-US" sz="5400" dirty="0">
              <a:solidFill>
                <a:srgbClr val="FFFFFF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9727842" y="1941928"/>
            <a:ext cx="3349559" cy="1495082"/>
            <a:chOff x="0" y="0"/>
            <a:chExt cx="635000" cy="2834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42404" y="2921936"/>
            <a:ext cx="2700155" cy="1442312"/>
            <a:chOff x="0" y="0"/>
            <a:chExt cx="932076" cy="4978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>
                <a:alpha val="4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2135895" y="433116"/>
            <a:ext cx="1888115" cy="2475097"/>
            <a:chOff x="0" y="0"/>
            <a:chExt cx="3130550" cy="41037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D5B2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939860" y="2796523"/>
            <a:ext cx="717535" cy="1580958"/>
            <a:chOff x="0" y="0"/>
            <a:chExt cx="174116" cy="3836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116" cy="383633"/>
            </a:xfrm>
            <a:custGeom>
              <a:avLst/>
              <a:gdLst/>
              <a:ahLst/>
              <a:cxnLst/>
              <a:rect l="l" t="t" r="r" b="b"/>
              <a:pathLst>
                <a:path w="174116" h="383633">
                  <a:moveTo>
                    <a:pt x="0" y="0"/>
                  </a:moveTo>
                  <a:lnTo>
                    <a:pt x="174116" y="0"/>
                  </a:lnTo>
                  <a:lnTo>
                    <a:pt x="174116" y="383633"/>
                  </a:lnTo>
                  <a:lnTo>
                    <a:pt x="0" y="383633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98437" y="3150098"/>
            <a:ext cx="2847258" cy="10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目標TA：</a:t>
            </a:r>
          </a:p>
          <a:p>
            <a:pPr algn="l">
              <a:lnSpc>
                <a:spcPts val="2881"/>
              </a:lnSpc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latin typeface="源真ゴシック M"/>
              </a:rPr>
              <a:t>        </a:t>
            </a: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三校聯盟之在學生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須備完成的任務</a:t>
            </a:r>
          </a:p>
        </p:txBody>
      </p:sp>
      <p:sp>
        <p:nvSpPr>
          <p:cNvPr id="16" name="AutoShape 16"/>
          <p:cNvSpPr/>
          <p:nvPr/>
        </p:nvSpPr>
        <p:spPr>
          <a:xfrm rot="-10800000">
            <a:off x="9890491" y="2771927"/>
            <a:ext cx="1171854" cy="0"/>
          </a:xfrm>
          <a:prstGeom prst="line">
            <a:avLst/>
          </a:prstGeom>
          <a:ln w="28575" cap="flat">
            <a:solidFill>
              <a:srgbClr val="DB7E06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AutoShape 17"/>
          <p:cNvSpPr/>
          <p:nvPr/>
        </p:nvSpPr>
        <p:spPr>
          <a:xfrm>
            <a:off x="13069320" y="3192628"/>
            <a:ext cx="1204348" cy="0"/>
          </a:xfrm>
          <a:prstGeom prst="line">
            <a:avLst/>
          </a:prstGeom>
          <a:ln w="28575" cap="flat">
            <a:solidFill>
              <a:srgbClr val="383838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6980643" y="0"/>
            <a:ext cx="5541685" cy="2571750"/>
            <a:chOff x="0" y="0"/>
            <a:chExt cx="1913890" cy="8881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700506" y="7715250"/>
            <a:ext cx="5541685" cy="2571750"/>
            <a:chOff x="0" y="0"/>
            <a:chExt cx="1913890" cy="8881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7" name="Group 27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FFCE6D">
                  <a:alpha val="63922"/>
                </a:srgbClr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>
            <a:off x="16475206" y="1033156"/>
            <a:ext cx="505437" cy="505437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33" name="Group 33"/>
          <p:cNvGrpSpPr/>
          <p:nvPr/>
        </p:nvGrpSpPr>
        <p:grpSpPr>
          <a:xfrm rot="-5400000">
            <a:off x="9746715" y="1941928"/>
            <a:ext cx="3349559" cy="1495082"/>
            <a:chOff x="0" y="0"/>
            <a:chExt cx="635000" cy="28343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 rot="-10800000">
            <a:off x="4067525" y="2323875"/>
            <a:ext cx="9279922" cy="0"/>
          </a:xfrm>
          <a:prstGeom prst="line">
            <a:avLst/>
          </a:prstGeom>
          <a:ln w="47625" cap="flat">
            <a:solidFill>
              <a:srgbClr val="D83B0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7" name="TextBox 37"/>
          <p:cNvSpPr txBox="1"/>
          <p:nvPr/>
        </p:nvSpPr>
        <p:spPr>
          <a:xfrm>
            <a:off x="8198437" y="2543175"/>
            <a:ext cx="1622577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sz="2892">
                <a:solidFill>
                  <a:srgbClr val="DB7E06">
                    <a:alpha val="49804"/>
                  </a:srgbClr>
                </a:solidFill>
                <a:ea typeface="源真ゴシック M"/>
              </a:rPr>
              <a:t>顧客任務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305732" y="2945745"/>
            <a:ext cx="959984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7"/>
              </a:lnSpc>
              <a:spcBef>
                <a:spcPct val="0"/>
              </a:spcBef>
            </a:pPr>
            <a:r>
              <a:rPr lang="en-US" sz="2892" u="none">
                <a:solidFill>
                  <a:srgbClr val="383838">
                    <a:alpha val="49804"/>
                  </a:srgbClr>
                </a:solidFill>
                <a:ea typeface="源真ゴシック M"/>
              </a:rPr>
              <a:t>痛點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305732" y="3469964"/>
            <a:ext cx="2741586" cy="131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以嚴重性排列</a:t>
            </a:r>
          </a:p>
          <a:p>
            <a:pPr marL="401396" lvl="1" indent="-200698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考量因素：</a:t>
            </a:r>
          </a:p>
          <a:p>
            <a:pPr>
              <a:lnSpc>
                <a:spcPts val="2602"/>
              </a:lnSpc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　        風險、負面結果、</a:t>
            </a:r>
          </a:p>
          <a:p>
            <a:pPr>
              <a:lnSpc>
                <a:spcPts val="2602"/>
              </a:lnSpc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latin typeface="源真ゴシック M"/>
              </a:rPr>
              <a:t>            </a:t>
            </a: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面臨障礙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760264" y="3155099"/>
            <a:ext cx="706383" cy="694905"/>
          </a:xfrm>
          <a:prstGeom prst="rect">
            <a:avLst/>
          </a:prstGeom>
        </p:spPr>
      </p:pic>
      <p:sp>
        <p:nvSpPr>
          <p:cNvPr id="45" name="AutoShape 45"/>
          <p:cNvSpPr/>
          <p:nvPr/>
        </p:nvSpPr>
        <p:spPr>
          <a:xfrm>
            <a:off x="832054" y="3924748"/>
            <a:ext cx="178726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10719352" y="6023739"/>
            <a:ext cx="16708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673954" y="5143500"/>
            <a:ext cx="564355" cy="806222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550352" y="3193303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活動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1362451" y="5316855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問卷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028700" y="4253656"/>
            <a:ext cx="9144973" cy="519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源真ゴシック M Bold"/>
              </a:rPr>
              <a:t>一般學生</a:t>
            </a:r>
            <a:endParaRPr lang="en-US" sz="2799" dirty="0">
              <a:solidFill>
                <a:srgbClr val="000000"/>
              </a:solidFill>
              <a:ea typeface="源真ゴシック M Bold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 smtClean="0">
                <a:solidFill>
                  <a:srgbClr val="000000"/>
                </a:solidFill>
                <a:ea typeface="源真ゴシック M"/>
              </a:rPr>
              <a:t>快速</a:t>
            </a:r>
            <a:r>
              <a:rPr lang="zh-TW" altLang="en-US" sz="2799" dirty="0" smtClean="0">
                <a:solidFill>
                  <a:srgbClr val="000000"/>
                </a:solidFill>
                <a:ea typeface="源真ゴシック M"/>
              </a:rPr>
              <a:t>査</a:t>
            </a:r>
            <a:r>
              <a:rPr lang="en-US" sz="2799" dirty="0" err="1" smtClean="0">
                <a:solidFill>
                  <a:srgbClr val="000000"/>
                </a:solidFill>
                <a:ea typeface="源真ゴシック M"/>
              </a:rPr>
              <a:t>詢有整合過的活動資訊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、簡單清晰的UI介面</a:t>
            </a: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、</a:t>
            </a: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因參與更多的活動交到更多相同生活圈的朋友</a:t>
            </a:r>
            <a:endParaRPr lang="en-US" sz="2799" dirty="0">
              <a:solidFill>
                <a:srgbClr val="000000"/>
              </a:solidFill>
              <a:ea typeface="源真ゴシック M"/>
            </a:endParaRP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源真ゴシック M Bold"/>
              </a:rPr>
              <a:t>社團</a:t>
            </a:r>
            <a:endParaRPr lang="en-US" sz="2799" dirty="0">
              <a:solidFill>
                <a:srgbClr val="000000"/>
              </a:solidFill>
              <a:ea typeface="源真ゴシック M Bold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更高的曝光度、更多的學生參與活動、社課、與企業</a:t>
            </a:r>
            <a:endParaRPr lang="en-US" sz="2799" dirty="0">
              <a:solidFill>
                <a:srgbClr val="000000"/>
              </a:solidFill>
              <a:ea typeface="源真ゴシック M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的合作（企業贊助、提供免費商品、折價券</a:t>
            </a:r>
            <a:r>
              <a:rPr lang="en-US" sz="2799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源真ゴシック M Bold"/>
              </a:rPr>
              <a:t>企業</a:t>
            </a:r>
            <a:endParaRPr lang="en-US" sz="2799" dirty="0">
              <a:solidFill>
                <a:srgbClr val="000000"/>
              </a:solidFill>
              <a:ea typeface="源真ゴシック M Bold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易於贊助社團活動、成本效益高、可以提升企業形象</a:t>
            </a:r>
            <a:endParaRPr lang="en-US" sz="2799" dirty="0">
              <a:solidFill>
                <a:srgbClr val="000000"/>
              </a:solidFill>
              <a:ea typeface="源真ゴシック M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latin typeface="源真ゴシック M"/>
              </a:rPr>
              <a:t>         </a:t>
            </a: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、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更可以吸引優秀人才</a:t>
            </a:r>
            <a:endParaRPr lang="en-US" sz="2799" dirty="0">
              <a:solidFill>
                <a:srgbClr val="000000"/>
              </a:solidFill>
              <a:ea typeface="源真ゴシック M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1045695" y="6309315"/>
            <a:ext cx="3462135" cy="52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7" lvl="1" indent="-302259" algn="just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000000"/>
                </a:solidFill>
                <a:ea typeface="源真ゴシック M"/>
              </a:rPr>
              <a:t>好的問卷有品質</a:t>
            </a:r>
          </a:p>
        </p:txBody>
      </p:sp>
      <p:sp>
        <p:nvSpPr>
          <p:cNvPr id="52" name="TextBox 29"/>
          <p:cNvSpPr txBox="1"/>
          <p:nvPr/>
        </p:nvSpPr>
        <p:spPr>
          <a:xfrm>
            <a:off x="326358" y="492686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顧客素描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912844" y="1770674"/>
            <a:ext cx="2971800" cy="1046477"/>
          </a:xfrm>
          <a:prstGeom prst="roundRect">
            <a:avLst>
              <a:gd name="adj" fmla="val 50000"/>
            </a:avLst>
          </a:prstGeom>
          <a:solidFill>
            <a:srgbClr val="D83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TextBox 46"/>
          <p:cNvSpPr txBox="1"/>
          <p:nvPr/>
        </p:nvSpPr>
        <p:spPr>
          <a:xfrm>
            <a:off x="1060264" y="1889459"/>
            <a:ext cx="2676960" cy="8089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zh-TW" altLang="en-US" sz="5400" dirty="0" smtClean="0">
                <a:solidFill>
                  <a:srgbClr val="FFFFFF"/>
                </a:solidFill>
                <a:ea typeface="モトヤアポロ"/>
              </a:rPr>
              <a:t>獲益</a:t>
            </a:r>
            <a:endParaRPr lang="en-US" sz="5400" dirty="0">
              <a:solidFill>
                <a:srgbClr val="FFFFFF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657" y="985837"/>
            <a:ext cx="17251197" cy="8240843"/>
            <a:chOff x="0" y="-57150"/>
            <a:chExt cx="23001596" cy="1098779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3981678" y="4328030"/>
              <a:ext cx="8647871" cy="3859993"/>
              <a:chOff x="0" y="0"/>
              <a:chExt cx="635000" cy="2834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" cy="28343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283433">
                    <a:moveTo>
                      <a:pt x="635000" y="0"/>
                    </a:moveTo>
                    <a:lnTo>
                      <a:pt x="635000" y="169133"/>
                    </a:lnTo>
                    <a:lnTo>
                      <a:pt x="317500" y="283433"/>
                    </a:lnTo>
                    <a:lnTo>
                      <a:pt x="0" y="16913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33350"/>
                <a:ext cx="6350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9441043" y="6858209"/>
              <a:ext cx="6971244" cy="3723753"/>
              <a:chOff x="0" y="0"/>
              <a:chExt cx="932076" cy="49787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32076" cy="497877"/>
              </a:xfrm>
              <a:custGeom>
                <a:avLst/>
                <a:gdLst/>
                <a:ahLst/>
                <a:cxnLst/>
                <a:rect l="l" t="t" r="r" b="b"/>
                <a:pathLst>
                  <a:path w="932076" h="497877">
                    <a:moveTo>
                      <a:pt x="203200" y="0"/>
                    </a:moveTo>
                    <a:lnTo>
                      <a:pt x="728876" y="0"/>
                    </a:lnTo>
                    <a:lnTo>
                      <a:pt x="932076" y="497877"/>
                    </a:lnTo>
                    <a:lnTo>
                      <a:pt x="0" y="49787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133350"/>
                <a:ext cx="558800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0083164" y="1291970"/>
              <a:ext cx="4130956" cy="5415199"/>
              <a:chOff x="0" y="0"/>
              <a:chExt cx="3130550" cy="41037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130550" cy="4103784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4103784">
                    <a:moveTo>
                      <a:pt x="0" y="1123950"/>
                    </a:moveTo>
                    <a:lnTo>
                      <a:pt x="0" y="4103784"/>
                    </a:lnTo>
                    <a:lnTo>
                      <a:pt x="3130550" y="4103784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3F659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4856242" y="1968256"/>
              <a:ext cx="1852529" cy="8647871"/>
              <a:chOff x="0" y="0"/>
              <a:chExt cx="174116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411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4116" h="812800">
                    <a:moveTo>
                      <a:pt x="0" y="0"/>
                    </a:moveTo>
                    <a:lnTo>
                      <a:pt x="174116" y="0"/>
                    </a:lnTo>
                    <a:lnTo>
                      <a:pt x="17411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11665916" y="561547"/>
              <a:ext cx="3022151" cy="0"/>
            </a:xfrm>
            <a:prstGeom prst="line">
              <a:avLst/>
            </a:prstGeom>
            <a:ln w="68329" cap="flat">
              <a:solidFill>
                <a:srgbClr val="133C79"/>
              </a:solidFill>
              <a:prstDash val="solid"/>
              <a:headEnd type="none" w="sm" len="sm"/>
              <a:tailEnd type="oval" w="lg" len="lg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10325122" y="1902341"/>
              <a:ext cx="2740930" cy="0"/>
            </a:xfrm>
            <a:prstGeom prst="line">
              <a:avLst/>
            </a:prstGeom>
            <a:ln w="68329" cap="flat">
              <a:solidFill>
                <a:srgbClr val="25519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33070" y="3918785"/>
              <a:ext cx="5079160" cy="118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468B91"/>
                  </a:solidFill>
                  <a:ea typeface="源真ゴシック M"/>
                </a:rPr>
                <a:t>產品與服務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538035"/>
              <a:ext cx="6014732" cy="2758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源真ゴシック M"/>
                </a:rPr>
                <a:t>提供的服務的特點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源真ゴシック M"/>
                </a:rPr>
                <a:t>按照主打/必要性的程度排序</a:t>
              </a:r>
            </a:p>
          </p:txBody>
        </p:sp>
        <p:sp>
          <p:nvSpPr>
            <p:cNvPr id="18" name="AutoShape 18"/>
            <p:cNvSpPr/>
            <p:nvPr/>
          </p:nvSpPr>
          <p:spPr>
            <a:xfrm rot="-10800000">
              <a:off x="5112229" y="4492752"/>
              <a:ext cx="2314860" cy="0"/>
            </a:xfrm>
            <a:prstGeom prst="line">
              <a:avLst/>
            </a:prstGeom>
            <a:ln w="68329" cap="flat">
              <a:solidFill>
                <a:srgbClr val="468B91"/>
              </a:solidFill>
              <a:prstDash val="solid"/>
              <a:headEnd type="none" w="sm" len="sm"/>
              <a:tailEnd type="oval" w="lg" len="lg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2608687" y="7555002"/>
              <a:ext cx="2677863" cy="0"/>
            </a:xfrm>
            <a:prstGeom prst="line">
              <a:avLst/>
            </a:prstGeom>
            <a:ln w="68329" cap="flat">
              <a:solidFill>
                <a:srgbClr val="545454"/>
              </a:solidFill>
              <a:prstDash val="solid"/>
              <a:headEnd type="none" w="sm" len="sm"/>
              <a:tailEnd type="oval" w="lg" len="lg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4930605" y="-57150"/>
              <a:ext cx="4063186" cy="118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888"/>
                </a:lnSpc>
                <a:spcBef>
                  <a:spcPct val="0"/>
                </a:spcBef>
              </a:pPr>
              <a:r>
                <a:rPr lang="en-US" sz="5600" u="none">
                  <a:solidFill>
                    <a:srgbClr val="133C79"/>
                  </a:solidFill>
                  <a:ea typeface="源真ゴシック M"/>
                </a:rPr>
                <a:t>獲益引擎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 rot="5400000">
              <a:off x="18760965" y="-39266"/>
              <a:ext cx="230790" cy="5839226"/>
              <a:chOff x="0" y="0"/>
              <a:chExt cx="152400" cy="38558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2400" cy="3855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3855875"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3855875"/>
                    </a:lnTo>
                    <a:lnTo>
                      <a:pt x="0" y="3855875"/>
                    </a:lnTo>
                    <a:close/>
                  </a:path>
                </a:pathLst>
              </a:custGeom>
              <a:solidFill>
                <a:srgbClr val="3F659D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4941345" y="1245139"/>
              <a:ext cx="7041416" cy="3571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源真ゴシック M"/>
                </a:rPr>
                <a:t>主要目的：</a:t>
              </a:r>
            </a:p>
            <a:p>
              <a:pPr>
                <a:lnSpc>
                  <a:spcPts val="4805"/>
                </a:lnSpc>
              </a:pPr>
              <a:r>
                <a:rPr lang="en-US" sz="3100">
                  <a:solidFill>
                    <a:srgbClr val="000000"/>
                  </a:solidFill>
                  <a:ea typeface="源真ゴシック M"/>
                </a:rPr>
                <a:t>　　提高雙方效率，節省時間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源真ゴシック M"/>
                </a:rPr>
                <a:t>能創造的效益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Arimo"/>
                </a:rPr>
                <a:t>實際變現渠道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286550" y="6997726"/>
              <a:ext cx="4150603" cy="118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888"/>
                </a:lnSpc>
                <a:spcBef>
                  <a:spcPct val="0"/>
                </a:spcBef>
              </a:pPr>
              <a:r>
                <a:rPr lang="en-US" sz="5600" u="none">
                  <a:solidFill>
                    <a:srgbClr val="545454"/>
                  </a:solidFill>
                  <a:ea typeface="源真ゴシック M"/>
                </a:rPr>
                <a:t>痛點解方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979445" y="8365835"/>
              <a:ext cx="8022151" cy="2564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2" lvl="1" indent="-345441">
                <a:lnSpc>
                  <a:spcPts val="4960"/>
                </a:lnSpc>
                <a:buFont typeface="Arial"/>
                <a:buChar char="•"/>
              </a:pPr>
              <a:r>
                <a:rPr lang="en-US" sz="3200" dirty="0" err="1">
                  <a:solidFill>
                    <a:srgbClr val="000000"/>
                  </a:solidFill>
                  <a:ea typeface="源真ゴシック M"/>
                </a:rPr>
                <a:t>結合顧客需求提供有效的解方</a:t>
              </a:r>
              <a:endParaRPr lang="en-US" sz="3200" dirty="0">
                <a:solidFill>
                  <a:srgbClr val="000000"/>
                </a:solidFill>
                <a:ea typeface="源真ゴシック M"/>
              </a:endParaRPr>
            </a:p>
            <a:p>
              <a:pPr marL="690882" lvl="1" indent="-345441">
                <a:lnSpc>
                  <a:spcPts val="4960"/>
                </a:lnSpc>
                <a:buFont typeface="Arial"/>
                <a:buChar char="•"/>
              </a:pPr>
              <a:r>
                <a:rPr lang="en-US" sz="3200" dirty="0" err="1" smtClean="0">
                  <a:solidFill>
                    <a:srgbClr val="000000"/>
                  </a:solidFill>
                  <a:ea typeface="Arimo"/>
                </a:rPr>
                <a:t>以測試者體驗分析深入調</a:t>
              </a:r>
              <a:r>
                <a:rPr lang="zh-TW" altLang="en-US" sz="3200" dirty="0" smtClean="0">
                  <a:solidFill>
                    <a:srgbClr val="000000"/>
                  </a:solidFill>
                  <a:ea typeface="Arimo"/>
                </a:rPr>
                <a:t>査</a:t>
              </a:r>
              <a:r>
                <a:rPr lang="en-US" sz="3200" dirty="0" smtClean="0">
                  <a:solidFill>
                    <a:srgbClr val="000000"/>
                  </a:solidFill>
                  <a:ea typeface="Arimo"/>
                </a:rPr>
                <a:t>，</a:t>
              </a:r>
              <a:r>
                <a:rPr lang="en-US" sz="3200" dirty="0" err="1">
                  <a:solidFill>
                    <a:srgbClr val="000000"/>
                  </a:solidFill>
                  <a:ea typeface="Arimo"/>
                </a:rPr>
                <a:t>確保真的「有效</a:t>
              </a:r>
              <a:r>
                <a:rPr lang="en-US" sz="3200" dirty="0">
                  <a:solidFill>
                    <a:srgbClr val="000000"/>
                  </a:solidFill>
                  <a:ea typeface="Arimo"/>
                </a:rPr>
                <a:t>」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7" name="Group 27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31" name="TextBox 31"/>
          <p:cNvSpPr txBox="1"/>
          <p:nvPr/>
        </p:nvSpPr>
        <p:spPr>
          <a:xfrm>
            <a:off x="210568" y="490820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33" name="Group 33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570895" y="1857331"/>
            <a:ext cx="3870846" cy="1727759"/>
            <a:chOff x="0" y="0"/>
            <a:chExt cx="635000" cy="283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10800000">
            <a:off x="4366169" y="2296533"/>
            <a:ext cx="6719419" cy="0"/>
          </a:xfrm>
          <a:prstGeom prst="line">
            <a:avLst/>
          </a:prstGeom>
          <a:ln w="47625" cap="flat">
            <a:solidFill>
              <a:srgbClr val="468B91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10" name="Group 10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2057283" y="2913676"/>
            <a:ext cx="2745403" cy="1466482"/>
            <a:chOff x="0" y="0"/>
            <a:chExt cx="932076" cy="4978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37373">
                <a:alpha val="4980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12310162" y="721589"/>
            <a:ext cx="1626846" cy="2132604"/>
            <a:chOff x="0" y="0"/>
            <a:chExt cx="3130550" cy="41037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189887" y="2778361"/>
            <a:ext cx="729560" cy="1615252"/>
            <a:chOff x="0" y="0"/>
            <a:chExt cx="174116" cy="3854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4116" cy="385495"/>
            </a:xfrm>
            <a:custGeom>
              <a:avLst/>
              <a:gdLst/>
              <a:ahLst/>
              <a:cxnLst/>
              <a:rect l="l" t="t" r="r" b="b"/>
              <a:pathLst>
                <a:path w="174116" h="385495">
                  <a:moveTo>
                    <a:pt x="0" y="0"/>
                  </a:moveTo>
                  <a:lnTo>
                    <a:pt x="174116" y="0"/>
                  </a:lnTo>
                  <a:lnTo>
                    <a:pt x="174116" y="385495"/>
                  </a:lnTo>
                  <a:lnTo>
                    <a:pt x="0" y="385495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2933479" y="433935"/>
            <a:ext cx="1190178" cy="0"/>
          </a:xfrm>
          <a:prstGeom prst="line">
            <a:avLst/>
          </a:prstGeom>
          <a:ln w="28575" cap="flat">
            <a:solidFill>
              <a:srgbClr val="133C79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AutoShape 36"/>
          <p:cNvSpPr/>
          <p:nvPr/>
        </p:nvSpPr>
        <p:spPr>
          <a:xfrm rot="5400000">
            <a:off x="12405450" y="961965"/>
            <a:ext cx="1079428" cy="0"/>
          </a:xfrm>
          <a:prstGeom prst="line">
            <a:avLst/>
          </a:prstGeom>
          <a:ln w="28575" cap="flat">
            <a:solidFill>
              <a:srgbClr val="255192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3304759" y="3188086"/>
            <a:ext cx="1054591" cy="0"/>
          </a:xfrm>
          <a:prstGeom prst="line">
            <a:avLst/>
          </a:prstGeom>
          <a:ln w="28575" cap="flat">
            <a:solidFill>
              <a:srgbClr val="545454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8" name="Group 38"/>
          <p:cNvGrpSpPr/>
          <p:nvPr/>
        </p:nvGrpSpPr>
        <p:grpSpPr>
          <a:xfrm rot="5400000">
            <a:off x="15727638" y="197324"/>
            <a:ext cx="90889" cy="2299594"/>
            <a:chOff x="0" y="0"/>
            <a:chExt cx="152400" cy="38558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2400" cy="3855875"/>
            </a:xfrm>
            <a:custGeom>
              <a:avLst/>
              <a:gdLst/>
              <a:ahLst/>
              <a:cxnLst/>
              <a:rect l="l" t="t" r="r" b="b"/>
              <a:pathLst>
                <a:path w="152400" h="3855875">
                  <a:moveTo>
                    <a:pt x="0" y="0"/>
                  </a:moveTo>
                  <a:lnTo>
                    <a:pt x="152400" y="0"/>
                  </a:lnTo>
                  <a:lnTo>
                    <a:pt x="152400" y="3855875"/>
                  </a:lnTo>
                  <a:lnTo>
                    <a:pt x="0" y="3855875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85988" y="3113579"/>
            <a:ext cx="861328" cy="741296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289483" y="446251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219173" y="174688"/>
            <a:ext cx="1600157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133C79">
                    <a:alpha val="49804"/>
                  </a:srgbClr>
                </a:solidFill>
                <a:ea typeface="源真ゴシック M"/>
              </a:rPr>
              <a:t>獲益引擎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23402" y="686964"/>
            <a:ext cx="2773038" cy="142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主要目的：</a:t>
            </a:r>
          </a:p>
          <a:p>
            <a:pPr>
              <a:lnSpc>
                <a:spcPts val="2523"/>
              </a:lnSpc>
            </a:pPr>
            <a:r>
              <a:rPr lang="en-US" sz="1627">
                <a:solidFill>
                  <a:srgbClr val="000000">
                    <a:alpha val="49804"/>
                  </a:srgbClr>
                </a:solidFill>
                <a:ea typeface="源真ゴシック M"/>
              </a:rPr>
              <a:t>　　提高雙方效率，節省時間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能創造的效益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Arimo"/>
              </a:rPr>
              <a:t>實際變現渠道</a:t>
            </a:r>
          </a:p>
        </p:txBody>
      </p:sp>
      <p:sp>
        <p:nvSpPr>
          <p:cNvPr id="51" name="圓角矩形 50"/>
          <p:cNvSpPr/>
          <p:nvPr/>
        </p:nvSpPr>
        <p:spPr>
          <a:xfrm>
            <a:off x="685988" y="1770674"/>
            <a:ext cx="3363894" cy="1046477"/>
          </a:xfrm>
          <a:prstGeom prst="roundRect">
            <a:avLst>
              <a:gd name="adj" fmla="val 50000"/>
            </a:avLst>
          </a:prstGeom>
          <a:solidFill>
            <a:srgbClr val="468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TextBox 44"/>
          <p:cNvSpPr txBox="1"/>
          <p:nvPr/>
        </p:nvSpPr>
        <p:spPr>
          <a:xfrm>
            <a:off x="14359350" y="2953027"/>
            <a:ext cx="1634583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545454">
                    <a:alpha val="49804"/>
                  </a:srgbClr>
                </a:solidFill>
                <a:ea typeface="源真ゴシック M"/>
              </a:rPr>
              <a:t>痛點解方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38407" y="3493247"/>
            <a:ext cx="2261602" cy="16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結合顧客需求提供有效的解方</a:t>
            </a:r>
            <a:endParaRPr lang="en-US" sz="1680" dirty="0">
              <a:solidFill>
                <a:srgbClr val="000000">
                  <a:alpha val="49804"/>
                </a:srgbClr>
              </a:solidFill>
              <a:ea typeface="源真ゴシック M"/>
            </a:endParaRPr>
          </a:p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 smtClean="0">
                <a:solidFill>
                  <a:srgbClr val="000000">
                    <a:alpha val="49804"/>
                  </a:srgbClr>
                </a:solidFill>
                <a:ea typeface="Arimo"/>
              </a:rPr>
              <a:t>以測試者體驗分析深入調</a:t>
            </a:r>
            <a:r>
              <a:rPr lang="zh-TW" altLang="en-US" sz="1680" dirty="0" smtClean="0">
                <a:solidFill>
                  <a:srgbClr val="000000">
                    <a:alpha val="49804"/>
                  </a:srgbClr>
                </a:solidFill>
                <a:ea typeface="Arimo"/>
              </a:rPr>
              <a:t>査</a:t>
            </a:r>
            <a:r>
              <a:rPr lang="en-US" sz="1680" dirty="0" smtClean="0">
                <a:solidFill>
                  <a:srgbClr val="000000">
                    <a:alpha val="49804"/>
                  </a:srgbClr>
                </a:solidFill>
                <a:ea typeface="Arimo"/>
              </a:rPr>
              <a:t>，</a:t>
            </a: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Arimo"/>
              </a:rPr>
              <a:t>確保真的「有效</a:t>
            </a:r>
            <a:r>
              <a:rPr 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」</a:t>
            </a:r>
          </a:p>
        </p:txBody>
      </p:sp>
      <p:sp>
        <p:nvSpPr>
          <p:cNvPr id="46" name="AutoShape 46"/>
          <p:cNvSpPr/>
          <p:nvPr/>
        </p:nvSpPr>
        <p:spPr>
          <a:xfrm>
            <a:off x="915610" y="3924748"/>
            <a:ext cx="170371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TextBox 47"/>
          <p:cNvSpPr txBox="1"/>
          <p:nvPr/>
        </p:nvSpPr>
        <p:spPr>
          <a:xfrm>
            <a:off x="1622858" y="3166771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學生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grpSp>
        <p:nvGrpSpPr>
          <p:cNvPr id="48" name="Group 48"/>
          <p:cNvGrpSpPr/>
          <p:nvPr/>
        </p:nvGrpSpPr>
        <p:grpSpPr>
          <a:xfrm rot="5400000">
            <a:off x="2914335" y="6457543"/>
            <a:ext cx="195990" cy="2930028"/>
            <a:chOff x="0" y="0"/>
            <a:chExt cx="152400" cy="227836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2400" cy="2278362"/>
            </a:xfrm>
            <a:custGeom>
              <a:avLst/>
              <a:gdLst/>
              <a:ahLst/>
              <a:cxnLst/>
              <a:rect l="l" t="t" r="r" b="b"/>
              <a:pathLst>
                <a:path w="152400" h="2278362">
                  <a:moveTo>
                    <a:pt x="0" y="0"/>
                  </a:moveTo>
                  <a:lnTo>
                    <a:pt x="152400" y="0"/>
                  </a:lnTo>
                  <a:lnTo>
                    <a:pt x="152400" y="2278362"/>
                  </a:lnTo>
                  <a:lnTo>
                    <a:pt x="0" y="227836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933494" y="4214474"/>
            <a:ext cx="15566515" cy="564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提供定時通知，提醒已報名的活動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提供非社團的個人也能擁有舉辦活動的權利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提供活動評分歷史，以利使用者過濾負評活動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提供活動結束後的活動回饋，使發起者可進行調整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Arimo"/>
              </a:rPr>
              <a:t>提供各活動報名者名單列表，允許報名前査詢已報名者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限定三校在學生參與、不會有社會人士混入，且校外舉辦方會先審核，讓學生能夠更安心參加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提供（三校生活圈）活動資訊的整合（合併三校的活動並分類、搜尋）提高活動資訊取得效率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507784" y="1877977"/>
            <a:ext cx="372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ea typeface="モトヤアポロ"/>
              </a:rPr>
              <a:t>産品與服務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82083" y="5942943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3" name="TextBox 3"/>
          <p:cNvSpPr txBox="1"/>
          <p:nvPr/>
        </p:nvSpPr>
        <p:spPr>
          <a:xfrm>
            <a:off x="3082083" y="6072187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專案之緣起</a:t>
            </a:r>
          </a:p>
        </p:txBody>
      </p:sp>
      <p:grpSp>
        <p:nvGrpSpPr>
          <p:cNvPr id="4" name="Group 4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0149559" y="908741"/>
            <a:ext cx="3344656" cy="163052"/>
            <a:chOff x="0" y="0"/>
            <a:chExt cx="880897" cy="42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0897" cy="42944"/>
            </a:xfrm>
            <a:custGeom>
              <a:avLst/>
              <a:gdLst/>
              <a:ahLst/>
              <a:cxnLst/>
              <a:rect l="l" t="t" r="r" b="b"/>
              <a:pathLst>
                <a:path w="880897" h="42944">
                  <a:moveTo>
                    <a:pt x="0" y="0"/>
                  </a:moveTo>
                  <a:lnTo>
                    <a:pt x="880897" y="0"/>
                  </a:lnTo>
                  <a:lnTo>
                    <a:pt x="880897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81356" y="2158090"/>
            <a:ext cx="6748979" cy="163052"/>
            <a:chOff x="0" y="0"/>
            <a:chExt cx="1777509" cy="429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77509" cy="42944"/>
            </a:xfrm>
            <a:custGeom>
              <a:avLst/>
              <a:gdLst/>
              <a:ahLst/>
              <a:cxnLst/>
              <a:rect l="l" t="t" r="r" b="b"/>
              <a:pathLst>
                <a:path w="1777509" h="42944">
                  <a:moveTo>
                    <a:pt x="0" y="0"/>
                  </a:moveTo>
                  <a:lnTo>
                    <a:pt x="1777509" y="0"/>
                  </a:lnTo>
                  <a:lnTo>
                    <a:pt x="177750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1511700"/>
            <a:ext cx="500539" cy="163052"/>
            <a:chOff x="0" y="0"/>
            <a:chExt cx="131829" cy="429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9" cy="42944"/>
            </a:xfrm>
            <a:custGeom>
              <a:avLst/>
              <a:gdLst/>
              <a:ahLst/>
              <a:cxnLst/>
              <a:rect l="l" t="t" r="r" b="b"/>
              <a:pathLst>
                <a:path w="131829" h="42944">
                  <a:moveTo>
                    <a:pt x="0" y="0"/>
                  </a:moveTo>
                  <a:lnTo>
                    <a:pt x="131829" y="0"/>
                  </a:lnTo>
                  <a:lnTo>
                    <a:pt x="13182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94215" y="5861417"/>
            <a:ext cx="4206962" cy="163052"/>
            <a:chOff x="0" y="0"/>
            <a:chExt cx="1108007" cy="429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8006" cy="42944"/>
            </a:xfrm>
            <a:custGeom>
              <a:avLst/>
              <a:gdLst/>
              <a:ahLst/>
              <a:cxnLst/>
              <a:rect l="l" t="t" r="r" b="b"/>
              <a:pathLst>
                <a:path w="1108006" h="42944">
                  <a:moveTo>
                    <a:pt x="0" y="0"/>
                  </a:moveTo>
                  <a:lnTo>
                    <a:pt x="1108006" y="0"/>
                  </a:lnTo>
                  <a:lnTo>
                    <a:pt x="1108006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81356" y="6505961"/>
            <a:ext cx="8019821" cy="163052"/>
            <a:chOff x="0" y="0"/>
            <a:chExt cx="2112216" cy="429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12216" cy="42944"/>
            </a:xfrm>
            <a:custGeom>
              <a:avLst/>
              <a:gdLst/>
              <a:ahLst/>
              <a:cxnLst/>
              <a:rect l="l" t="t" r="r" b="b"/>
              <a:pathLst>
                <a:path w="2112216" h="42944">
                  <a:moveTo>
                    <a:pt x="0" y="0"/>
                  </a:moveTo>
                  <a:lnTo>
                    <a:pt x="2112216" y="0"/>
                  </a:lnTo>
                  <a:lnTo>
                    <a:pt x="2112216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681356" y="7132652"/>
            <a:ext cx="2082656" cy="163052"/>
            <a:chOff x="0" y="0"/>
            <a:chExt cx="548518" cy="429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8518" cy="42944"/>
            </a:xfrm>
            <a:custGeom>
              <a:avLst/>
              <a:gdLst/>
              <a:ahLst/>
              <a:cxnLst/>
              <a:rect l="l" t="t" r="r" b="b"/>
              <a:pathLst>
                <a:path w="548518" h="42944">
                  <a:moveTo>
                    <a:pt x="0" y="0"/>
                  </a:moveTo>
                  <a:lnTo>
                    <a:pt x="548518" y="0"/>
                  </a:lnTo>
                  <a:lnTo>
                    <a:pt x="548518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925368" y="8298617"/>
            <a:ext cx="3775809" cy="163052"/>
            <a:chOff x="0" y="0"/>
            <a:chExt cx="994452" cy="429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94452" cy="42944"/>
            </a:xfrm>
            <a:custGeom>
              <a:avLst/>
              <a:gdLst/>
              <a:ahLst/>
              <a:cxnLst/>
              <a:rect l="l" t="t" r="r" b="b"/>
              <a:pathLst>
                <a:path w="994452" h="42944">
                  <a:moveTo>
                    <a:pt x="0" y="0"/>
                  </a:moveTo>
                  <a:lnTo>
                    <a:pt x="994452" y="0"/>
                  </a:lnTo>
                  <a:lnTo>
                    <a:pt x="994452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81356" y="8938852"/>
            <a:ext cx="6342676" cy="163052"/>
            <a:chOff x="0" y="0"/>
            <a:chExt cx="1670499" cy="4294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730823" y="433070"/>
            <a:ext cx="7970354" cy="94897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9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因</a:t>
            </a:r>
            <a:r>
              <a:rPr lang="en-US" sz="3200" dirty="0" err="1">
                <a:solidFill>
                  <a:srgbClr val="000000"/>
                </a:solidFill>
                <a:ea typeface="源真ゴシック M Bold"/>
              </a:rPr>
              <a:t>校區地緣侷限關係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所造成的空間隔閡，三校學生在學習及生活層面互相交流貧乏，</a:t>
            </a:r>
            <a:r>
              <a:rPr lang="en-US" sz="3200" dirty="0" err="1">
                <a:solidFill>
                  <a:srgbClr val="000000"/>
                </a:solidFill>
                <a:ea typeface="源真ゴシック M Bold"/>
              </a:rPr>
              <a:t>三校學生的生活圈仍有極大的發展空間</a:t>
            </a:r>
            <a:r>
              <a:rPr lang="en-US" sz="3200" dirty="0" smtClean="0">
                <a:solidFill>
                  <a:srgbClr val="000000"/>
                </a:solidFill>
                <a:ea typeface="源真ゴシック M"/>
              </a:rPr>
              <a:t>。</a:t>
            </a:r>
            <a:r>
              <a:rPr lang="zh-TW" altLang="en-US" sz="3200" dirty="0">
                <a:solidFill>
                  <a:srgbClr val="000000"/>
                </a:solidFill>
                <a:ea typeface="源真ゴシック M"/>
              </a:rPr>
              <a:t>因此如果能讓各校各系的生活圈，拓展成三校的共同生活圈，甚至於衍生成校友的生活圈，則對於大家的生活體驗、課業學習、未來人生規劃都會有更豐富的加乘</a:t>
            </a:r>
            <a:r>
              <a:rPr lang="zh-TW" altLang="en-US" sz="3200" dirty="0" smtClean="0">
                <a:solidFill>
                  <a:srgbClr val="000000"/>
                </a:solidFill>
                <a:ea typeface="源真ゴシック M"/>
              </a:rPr>
              <a:t>效益。</a:t>
            </a:r>
            <a:endParaRPr lang="en-US" sz="3200" dirty="0" smtClean="0">
              <a:solidFill>
                <a:srgbClr val="000000"/>
              </a:solidFill>
              <a:ea typeface="源真ゴシック M"/>
            </a:endParaRPr>
          </a:p>
          <a:p>
            <a:pPr algn="just">
              <a:lnSpc>
                <a:spcPts val="4480"/>
              </a:lnSpc>
            </a:pPr>
            <a:endParaRPr lang="en-US" sz="3200" dirty="0" smtClean="0">
              <a:solidFill>
                <a:srgbClr val="000000"/>
              </a:solidFill>
              <a:ea typeface="源真ゴシック M"/>
            </a:endParaRPr>
          </a:p>
          <a:p>
            <a:pPr algn="just">
              <a:lnSpc>
                <a:spcPts val="4960"/>
              </a:lnSpc>
              <a:spcBef>
                <a:spcPct val="0"/>
              </a:spcBef>
            </a:pPr>
            <a:r>
              <a:rPr lang="en-US" sz="3200" dirty="0" err="1" smtClean="0">
                <a:solidFill>
                  <a:srgbClr val="000000"/>
                </a:solidFill>
                <a:ea typeface="源真ゴシック M"/>
              </a:rPr>
              <a:t>同時我們觀察發現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，</a:t>
            </a:r>
            <a:r>
              <a:rPr lang="en-US" sz="3200" b="1" dirty="0" err="1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部分課程及專題有進行問卷調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sz="3200" dirty="0" err="1" smtClean="0">
                <a:solidFill>
                  <a:srgbClr val="000000"/>
                </a:solidFill>
                <a:ea typeface="源真ゴシック M Bold"/>
              </a:rPr>
              <a:t>之必要需求</a:t>
            </a:r>
            <a:r>
              <a:rPr lang="en-US" sz="3200" dirty="0" err="1">
                <a:solidFill>
                  <a:srgbClr val="000000"/>
                </a:solidFill>
                <a:ea typeface="源真ゴシック M Bold"/>
              </a:rPr>
              <a:t>，卻找不到足夠及合適的對象填寫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，可能源自於朋友圈的侷限</a:t>
            </a: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。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ea typeface="源真ゴシック M"/>
            </a:endParaRPr>
          </a:p>
          <a:p>
            <a:pPr algn="just">
              <a:lnSpc>
                <a:spcPts val="496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針對這兩項問題，本組</a:t>
            </a:r>
            <a:r>
              <a:rPr lang="en-US" sz="3200" dirty="0" err="1">
                <a:solidFill>
                  <a:srgbClr val="000000"/>
                </a:solidFill>
                <a:ea typeface="源真ゴシック M Bold"/>
              </a:rPr>
              <a:t>希望透由所學的IT技術，及管理知識，來開發一款APP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加以改善之</a:t>
            </a: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。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98836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 dirty="0" err="1">
                <a:solidFill>
                  <a:srgbClr val="66485E"/>
                </a:solidFill>
                <a:ea typeface="源石ゴシック Bold"/>
              </a:rPr>
              <a:t>覺察與發想</a:t>
            </a:r>
            <a:endParaRPr lang="en-US" sz="12000" spc="1284" dirty="0">
              <a:solidFill>
                <a:srgbClr val="66485E"/>
              </a:solidFill>
              <a:ea typeface="源石ゴシック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570895" y="1857331"/>
            <a:ext cx="3870846" cy="1727759"/>
            <a:chOff x="0" y="0"/>
            <a:chExt cx="635000" cy="283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10800000">
            <a:off x="4366169" y="2296533"/>
            <a:ext cx="6719419" cy="0"/>
          </a:xfrm>
          <a:prstGeom prst="line">
            <a:avLst/>
          </a:prstGeom>
          <a:ln w="47625" cap="flat">
            <a:solidFill>
              <a:srgbClr val="468B91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10" name="Group 10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2057283" y="2913676"/>
            <a:ext cx="2745403" cy="1466482"/>
            <a:chOff x="0" y="0"/>
            <a:chExt cx="932076" cy="4978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37373">
                <a:alpha val="4980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12310162" y="721589"/>
            <a:ext cx="1626846" cy="2132604"/>
            <a:chOff x="0" y="0"/>
            <a:chExt cx="3130550" cy="41037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189887" y="2778361"/>
            <a:ext cx="729560" cy="1615252"/>
            <a:chOff x="0" y="0"/>
            <a:chExt cx="174116" cy="3854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4116" cy="385495"/>
            </a:xfrm>
            <a:custGeom>
              <a:avLst/>
              <a:gdLst/>
              <a:ahLst/>
              <a:cxnLst/>
              <a:rect l="l" t="t" r="r" b="b"/>
              <a:pathLst>
                <a:path w="174116" h="385495">
                  <a:moveTo>
                    <a:pt x="0" y="0"/>
                  </a:moveTo>
                  <a:lnTo>
                    <a:pt x="174116" y="0"/>
                  </a:lnTo>
                  <a:lnTo>
                    <a:pt x="174116" y="385495"/>
                  </a:lnTo>
                  <a:lnTo>
                    <a:pt x="0" y="385495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2933479" y="433935"/>
            <a:ext cx="1190178" cy="0"/>
          </a:xfrm>
          <a:prstGeom prst="line">
            <a:avLst/>
          </a:prstGeom>
          <a:ln w="28575" cap="flat">
            <a:solidFill>
              <a:srgbClr val="133C79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AutoShape 36"/>
          <p:cNvSpPr/>
          <p:nvPr/>
        </p:nvSpPr>
        <p:spPr>
          <a:xfrm rot="5400000">
            <a:off x="12405450" y="961965"/>
            <a:ext cx="1079428" cy="0"/>
          </a:xfrm>
          <a:prstGeom prst="line">
            <a:avLst/>
          </a:prstGeom>
          <a:ln w="28575" cap="flat">
            <a:solidFill>
              <a:srgbClr val="255192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3304759" y="3188086"/>
            <a:ext cx="1054591" cy="0"/>
          </a:xfrm>
          <a:prstGeom prst="line">
            <a:avLst/>
          </a:prstGeom>
          <a:ln w="28575" cap="flat">
            <a:solidFill>
              <a:srgbClr val="545454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8" name="Group 38"/>
          <p:cNvGrpSpPr/>
          <p:nvPr/>
        </p:nvGrpSpPr>
        <p:grpSpPr>
          <a:xfrm rot="5400000">
            <a:off x="15727638" y="197324"/>
            <a:ext cx="90889" cy="2299594"/>
            <a:chOff x="0" y="0"/>
            <a:chExt cx="152400" cy="38558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2400" cy="3855875"/>
            </a:xfrm>
            <a:custGeom>
              <a:avLst/>
              <a:gdLst/>
              <a:ahLst/>
              <a:cxnLst/>
              <a:rect l="l" t="t" r="r" b="b"/>
              <a:pathLst>
                <a:path w="152400" h="3855875">
                  <a:moveTo>
                    <a:pt x="0" y="0"/>
                  </a:moveTo>
                  <a:lnTo>
                    <a:pt x="152400" y="0"/>
                  </a:lnTo>
                  <a:lnTo>
                    <a:pt x="152400" y="3855875"/>
                  </a:lnTo>
                  <a:lnTo>
                    <a:pt x="0" y="3855875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665416" y="3065628"/>
            <a:ext cx="1089386" cy="619588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 rot="5400000">
            <a:off x="3007425" y="4334217"/>
            <a:ext cx="195990" cy="3338556"/>
            <a:chOff x="0" y="0"/>
            <a:chExt cx="152400" cy="259603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2400" cy="2596030"/>
            </a:xfrm>
            <a:custGeom>
              <a:avLst/>
              <a:gdLst/>
              <a:ahLst/>
              <a:cxnLst/>
              <a:rect l="l" t="t" r="r" b="b"/>
              <a:pathLst>
                <a:path w="152400" h="2596030">
                  <a:moveTo>
                    <a:pt x="0" y="0"/>
                  </a:moveTo>
                  <a:lnTo>
                    <a:pt x="152400" y="0"/>
                  </a:lnTo>
                  <a:lnTo>
                    <a:pt x="152400" y="2596030"/>
                  </a:lnTo>
                  <a:lnTo>
                    <a:pt x="0" y="2596030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3" name="Group 43"/>
          <p:cNvGrpSpPr/>
          <p:nvPr/>
        </p:nvGrpSpPr>
        <p:grpSpPr>
          <a:xfrm rot="5400000">
            <a:off x="5484619" y="5163747"/>
            <a:ext cx="195990" cy="5707116"/>
            <a:chOff x="0" y="0"/>
            <a:chExt cx="152400" cy="443780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2400" cy="4437801"/>
            </a:xfrm>
            <a:custGeom>
              <a:avLst/>
              <a:gdLst/>
              <a:ahLst/>
              <a:cxnLst/>
              <a:rect l="l" t="t" r="r" b="b"/>
              <a:pathLst>
                <a:path w="152400" h="4437801">
                  <a:moveTo>
                    <a:pt x="0" y="0"/>
                  </a:moveTo>
                  <a:lnTo>
                    <a:pt x="152400" y="0"/>
                  </a:lnTo>
                  <a:lnTo>
                    <a:pt x="152400" y="4437801"/>
                  </a:lnTo>
                  <a:lnTo>
                    <a:pt x="0" y="4437801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09717" y="4056789"/>
            <a:ext cx="9444569" cy="409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544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提高社團曝光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  / </a:t>
            </a: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知名度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l">
              <a:lnSpc>
                <a:spcPts val="544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增加社團人員多樣性（不同校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 / 系）</a:t>
            </a:r>
          </a:p>
          <a:p>
            <a:pPr marL="690881" lvl="1" indent="-345440" algn="l">
              <a:lnSpc>
                <a:spcPts val="544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提供贊助媒合平台，使社團或其活動更加容易取得贊助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l">
              <a:lnSpc>
                <a:spcPts val="544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提供過濾器限制參與者校別、系級、性別等標籤，將活動資訊更精準投放到目標客群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642439" y="5484055"/>
            <a:ext cx="866576" cy="709509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4219173" y="174688"/>
            <a:ext cx="1600157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133C79">
                    <a:alpha val="49804"/>
                  </a:srgbClr>
                </a:solidFill>
                <a:ea typeface="源真ゴシック M"/>
              </a:rPr>
              <a:t>獲益引擎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223402" y="686964"/>
            <a:ext cx="2773038" cy="142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主要目的：</a:t>
            </a:r>
          </a:p>
          <a:p>
            <a:pPr>
              <a:lnSpc>
                <a:spcPts val="2523"/>
              </a:lnSpc>
            </a:pPr>
            <a:r>
              <a:rPr lang="en-US" sz="1627">
                <a:solidFill>
                  <a:srgbClr val="000000">
                    <a:alpha val="49804"/>
                  </a:srgbClr>
                </a:solidFill>
                <a:ea typeface="源真ゴシック M"/>
              </a:rPr>
              <a:t>　　提高雙方效率，節省時間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能創造的效益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Arimo"/>
              </a:rPr>
              <a:t>實際變現渠道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359350" y="2953027"/>
            <a:ext cx="1634583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545454">
                    <a:alpha val="49804"/>
                  </a:srgbClr>
                </a:solidFill>
                <a:ea typeface="源真ゴシック M"/>
              </a:rPr>
              <a:t>痛點解方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238407" y="3493247"/>
            <a:ext cx="2261602" cy="16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結合顧客需求提供有效的解方</a:t>
            </a:r>
            <a:endParaRPr lang="en-US" sz="1680" dirty="0">
              <a:solidFill>
                <a:srgbClr val="000000">
                  <a:alpha val="49804"/>
                </a:srgbClr>
              </a:solidFill>
              <a:ea typeface="源真ゴシック M"/>
            </a:endParaRPr>
          </a:p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 smtClean="0">
                <a:solidFill>
                  <a:srgbClr val="000000">
                    <a:alpha val="49804"/>
                  </a:srgbClr>
                </a:solidFill>
                <a:ea typeface="Arimo"/>
              </a:rPr>
              <a:t>以測試者體驗分析深入調</a:t>
            </a:r>
            <a:r>
              <a:rPr lang="zh-TW" altLang="en-US" sz="1680" dirty="0" smtClean="0">
                <a:solidFill>
                  <a:srgbClr val="000000">
                    <a:alpha val="49804"/>
                  </a:srgbClr>
                </a:solidFill>
                <a:ea typeface="Arimo"/>
              </a:rPr>
              <a:t>査</a:t>
            </a:r>
            <a:r>
              <a:rPr lang="en-US" sz="1680" dirty="0" smtClean="0">
                <a:solidFill>
                  <a:srgbClr val="000000">
                    <a:alpha val="49804"/>
                  </a:srgbClr>
                </a:solidFill>
                <a:ea typeface="Arimo"/>
              </a:rPr>
              <a:t>，</a:t>
            </a: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Arimo"/>
              </a:rPr>
              <a:t>確保真的「有效</a:t>
            </a:r>
            <a:r>
              <a:rPr 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」</a:t>
            </a:r>
          </a:p>
        </p:txBody>
      </p:sp>
      <p:sp>
        <p:nvSpPr>
          <p:cNvPr id="52" name="AutoShape 52"/>
          <p:cNvSpPr/>
          <p:nvPr/>
        </p:nvSpPr>
        <p:spPr>
          <a:xfrm>
            <a:off x="809717" y="3775915"/>
            <a:ext cx="2011844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53"/>
          <p:cNvSpPr txBox="1"/>
          <p:nvPr/>
        </p:nvSpPr>
        <p:spPr>
          <a:xfrm>
            <a:off x="1834535" y="3011015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社團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10736891" y="6267581"/>
            <a:ext cx="187602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634697" y="5546816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企業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0736891" y="6461291"/>
            <a:ext cx="6786443" cy="134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54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提供企業上架學生優惠、資訊服務</a:t>
            </a:r>
          </a:p>
          <a:p>
            <a:pPr marL="690881" lvl="1" indent="-345440" algn="l">
              <a:lnSpc>
                <a:spcPts val="54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提供企業在校園舉辦活動</a:t>
            </a:r>
          </a:p>
        </p:txBody>
      </p:sp>
      <p:sp>
        <p:nvSpPr>
          <p:cNvPr id="57" name="TextBox 41"/>
          <p:cNvSpPr txBox="1"/>
          <p:nvPr/>
        </p:nvSpPr>
        <p:spPr>
          <a:xfrm>
            <a:off x="289483" y="446251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685988" y="1770674"/>
            <a:ext cx="3363894" cy="1046477"/>
          </a:xfrm>
          <a:prstGeom prst="roundRect">
            <a:avLst>
              <a:gd name="adj" fmla="val 50000"/>
            </a:avLst>
          </a:prstGeom>
          <a:solidFill>
            <a:srgbClr val="468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507784" y="1877977"/>
            <a:ext cx="372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ea typeface="モトヤアポロ"/>
              </a:rPr>
              <a:t>産品與服務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19" name="Group 19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 rot="-5400000">
            <a:off x="9907285" y="1917245"/>
            <a:ext cx="3405689" cy="1520136"/>
            <a:chOff x="0" y="0"/>
            <a:chExt cx="635000" cy="2834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61A6AB">
                <a:alpha val="49804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57283" y="2930345"/>
            <a:ext cx="3083609" cy="1647138"/>
            <a:chOff x="0" y="0"/>
            <a:chExt cx="932076" cy="4978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12310162" y="721589"/>
            <a:ext cx="1626846" cy="2132604"/>
            <a:chOff x="0" y="0"/>
            <a:chExt cx="3130550" cy="41037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452602" y="2778361"/>
            <a:ext cx="819434" cy="1814234"/>
            <a:chOff x="0" y="0"/>
            <a:chExt cx="174116" cy="3854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4116" cy="385495"/>
            </a:xfrm>
            <a:custGeom>
              <a:avLst/>
              <a:gdLst/>
              <a:ahLst/>
              <a:cxnLst/>
              <a:rect l="l" t="t" r="r" b="b"/>
              <a:pathLst>
                <a:path w="174116" h="385495">
                  <a:moveTo>
                    <a:pt x="0" y="0"/>
                  </a:moveTo>
                  <a:lnTo>
                    <a:pt x="174116" y="0"/>
                  </a:lnTo>
                  <a:lnTo>
                    <a:pt x="174116" y="385495"/>
                  </a:lnTo>
                  <a:lnTo>
                    <a:pt x="0" y="385495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2933479" y="433935"/>
            <a:ext cx="1190178" cy="0"/>
          </a:xfrm>
          <a:prstGeom prst="line">
            <a:avLst/>
          </a:prstGeom>
          <a:ln w="28575" cap="flat">
            <a:solidFill>
              <a:srgbClr val="133C79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AutoShape 36"/>
          <p:cNvSpPr/>
          <p:nvPr/>
        </p:nvSpPr>
        <p:spPr>
          <a:xfrm rot="5400000">
            <a:off x="12405450" y="961965"/>
            <a:ext cx="1079428" cy="0"/>
          </a:xfrm>
          <a:prstGeom prst="line">
            <a:avLst/>
          </a:prstGeom>
          <a:ln w="28575" cap="flat">
            <a:solidFill>
              <a:srgbClr val="255192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37"/>
          <p:cNvSpPr txBox="1"/>
          <p:nvPr/>
        </p:nvSpPr>
        <p:spPr>
          <a:xfrm>
            <a:off x="8352251" y="2563214"/>
            <a:ext cx="2000266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6"/>
              </a:lnSpc>
              <a:spcBef>
                <a:spcPct val="0"/>
              </a:spcBef>
            </a:pPr>
            <a:r>
              <a:rPr lang="en-US" sz="2940">
                <a:solidFill>
                  <a:srgbClr val="468B91">
                    <a:alpha val="49804"/>
                  </a:srgbClr>
                </a:solidFill>
                <a:ea typeface="源真ゴシック M"/>
              </a:rPr>
              <a:t>產品與服務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339228" y="3200316"/>
            <a:ext cx="2368711" cy="11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提供的服務的特點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按照主打/必要性的程度排序</a:t>
            </a:r>
          </a:p>
        </p:txBody>
      </p:sp>
      <p:sp>
        <p:nvSpPr>
          <p:cNvPr id="39" name="AutoShape 39"/>
          <p:cNvSpPr/>
          <p:nvPr/>
        </p:nvSpPr>
        <p:spPr>
          <a:xfrm rot="-10800000">
            <a:off x="4067525" y="2323875"/>
            <a:ext cx="8361481" cy="0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0" name="AutoShape 40"/>
          <p:cNvSpPr/>
          <p:nvPr/>
        </p:nvSpPr>
        <p:spPr>
          <a:xfrm rot="3720495">
            <a:off x="12012227" y="2971577"/>
            <a:ext cx="1467024" cy="0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-10800000">
            <a:off x="10352517" y="2804846"/>
            <a:ext cx="911634" cy="0"/>
          </a:xfrm>
          <a:prstGeom prst="line">
            <a:avLst/>
          </a:prstGeom>
          <a:ln w="28575" cap="flat">
            <a:solidFill>
              <a:srgbClr val="468B91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42" name="TextBox 42"/>
          <p:cNvSpPr txBox="1"/>
          <p:nvPr/>
        </p:nvSpPr>
        <p:spPr>
          <a:xfrm>
            <a:off x="14219173" y="174688"/>
            <a:ext cx="1600157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133C79">
                    <a:alpha val="49804"/>
                  </a:srgbClr>
                </a:solidFill>
                <a:ea typeface="源真ゴシック M"/>
              </a:rPr>
              <a:t>獲益引擎</a:t>
            </a:r>
          </a:p>
        </p:txBody>
      </p:sp>
      <p:grpSp>
        <p:nvGrpSpPr>
          <p:cNvPr id="43" name="Group 43"/>
          <p:cNvGrpSpPr/>
          <p:nvPr/>
        </p:nvGrpSpPr>
        <p:grpSpPr>
          <a:xfrm rot="5400000">
            <a:off x="15727638" y="197324"/>
            <a:ext cx="90889" cy="2299594"/>
            <a:chOff x="0" y="0"/>
            <a:chExt cx="152400" cy="38558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2400" cy="3855875"/>
            </a:xfrm>
            <a:custGeom>
              <a:avLst/>
              <a:gdLst/>
              <a:ahLst/>
              <a:cxnLst/>
              <a:rect l="l" t="t" r="r" b="b"/>
              <a:pathLst>
                <a:path w="152400" h="3855875">
                  <a:moveTo>
                    <a:pt x="0" y="0"/>
                  </a:moveTo>
                  <a:lnTo>
                    <a:pt x="152400" y="0"/>
                  </a:lnTo>
                  <a:lnTo>
                    <a:pt x="152400" y="3855875"/>
                  </a:lnTo>
                  <a:lnTo>
                    <a:pt x="0" y="3855875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4223402" y="686964"/>
            <a:ext cx="2773038" cy="142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主要目的：</a:t>
            </a:r>
          </a:p>
          <a:p>
            <a:pPr>
              <a:lnSpc>
                <a:spcPts val="2523"/>
              </a:lnSpc>
            </a:pPr>
            <a:r>
              <a:rPr lang="en-US" sz="1627">
                <a:solidFill>
                  <a:srgbClr val="000000">
                    <a:alpha val="49804"/>
                  </a:srgbClr>
                </a:solidFill>
                <a:ea typeface="源真ゴシック M"/>
              </a:rPr>
              <a:t>　　提高雙方效率，節省時間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能創造的效益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Arimo"/>
              </a:rPr>
              <a:t>實際變現渠道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13068" y="4169472"/>
            <a:ext cx="7539184" cy="439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讓使用者透過簡易的報名系統參與活動，能夠拓展三校交友圈</a:t>
            </a:r>
          </a:p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問卷發放者能夠獲得足夠的樣本數量、並針對目標客群精準發放（取得數據分析資料）</a:t>
            </a:r>
          </a:p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由平台端提供整合後的資訊，讓新生更方便了解大學有什麼活動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8802406" y="4803236"/>
            <a:ext cx="2263388" cy="993458"/>
            <a:chOff x="0" y="-8021"/>
            <a:chExt cx="3017849" cy="1324610"/>
          </a:xfrm>
        </p:grpSpPr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52515" cy="826118"/>
            </a:xfrm>
            <a:prstGeom prst="rect">
              <a:avLst/>
            </a:prstGeom>
          </p:spPr>
        </p:pic>
        <p:sp>
          <p:nvSpPr>
            <p:cNvPr id="49" name="AutoShape 49"/>
            <p:cNvSpPr/>
            <p:nvPr/>
          </p:nvSpPr>
          <p:spPr>
            <a:xfrm>
              <a:off x="192401" y="947049"/>
              <a:ext cx="2682458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1595449" y="-8021"/>
              <a:ext cx="1422400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社團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760678" y="7767600"/>
            <a:ext cx="2047656" cy="1057418"/>
            <a:chOff x="0" y="0"/>
            <a:chExt cx="2730208" cy="140989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55435" cy="946012"/>
            </a:xfrm>
            <a:prstGeom prst="rect">
              <a:avLst/>
            </a:prstGeom>
          </p:spPr>
        </p:pic>
        <p:sp>
          <p:nvSpPr>
            <p:cNvPr id="53" name="AutoShape 53"/>
            <p:cNvSpPr/>
            <p:nvPr/>
          </p:nvSpPr>
          <p:spPr>
            <a:xfrm>
              <a:off x="125936" y="1044702"/>
              <a:ext cx="250136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307808" y="85281"/>
              <a:ext cx="1422400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企業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685988" y="3113579"/>
            <a:ext cx="861328" cy="741296"/>
          </a:xfrm>
          <a:prstGeom prst="rect">
            <a:avLst/>
          </a:prstGeom>
        </p:spPr>
      </p:pic>
      <p:sp>
        <p:nvSpPr>
          <p:cNvPr id="57" name="AutoShape 57"/>
          <p:cNvSpPr/>
          <p:nvPr/>
        </p:nvSpPr>
        <p:spPr>
          <a:xfrm>
            <a:off x="915610" y="3924749"/>
            <a:ext cx="170371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TextBox 58"/>
          <p:cNvSpPr txBox="1"/>
          <p:nvPr/>
        </p:nvSpPr>
        <p:spPr>
          <a:xfrm>
            <a:off x="1623584" y="3196308"/>
            <a:ext cx="1066800" cy="99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學生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8802406" y="5537723"/>
            <a:ext cx="8352251" cy="187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取得數據分析資料，讓社團方更容易掌握活動各方面的實際效益（包含參與者、回饋等），以利後續優化活動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814881" y="8603205"/>
            <a:ext cx="8061097" cy="124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協助企業更了解學生行為、市場取得未來客群之數據分析</a:t>
            </a:r>
          </a:p>
        </p:txBody>
      </p:sp>
      <p:sp>
        <p:nvSpPr>
          <p:cNvPr id="61" name="TextBox 41"/>
          <p:cNvSpPr txBox="1"/>
          <p:nvPr/>
        </p:nvSpPr>
        <p:spPr>
          <a:xfrm>
            <a:off x="289483" y="446251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685988" y="1770674"/>
            <a:ext cx="3363894" cy="1046477"/>
          </a:xfrm>
          <a:prstGeom prst="roundRect">
            <a:avLst>
              <a:gd name="adj" fmla="val 50000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507784" y="1877977"/>
            <a:ext cx="372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>
                <a:solidFill>
                  <a:srgbClr val="FFFFFF"/>
                </a:solidFill>
                <a:ea typeface="モトヤアポロ"/>
              </a:rPr>
              <a:t>痛點解方</a:t>
            </a:r>
            <a:endParaRPr lang="zh-TW" altLang="en-US" sz="4800" dirty="0">
              <a:solidFill>
                <a:srgbClr val="FFFFFF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19" name="Group 19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 rot="-5400000">
            <a:off x="9907285" y="1917245"/>
            <a:ext cx="3405689" cy="1520136"/>
            <a:chOff x="0" y="0"/>
            <a:chExt cx="635000" cy="2834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61A6AB">
                <a:alpha val="49804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2353417" y="400064"/>
            <a:ext cx="1905116" cy="2497384"/>
            <a:chOff x="0" y="0"/>
            <a:chExt cx="3130550" cy="41037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3F659D"/>
            </a:solidFill>
          </p:spPr>
        </p:sp>
      </p:grpSp>
      <p:sp>
        <p:nvSpPr>
          <p:cNvPr id="29" name="AutoShape 29"/>
          <p:cNvSpPr/>
          <p:nvPr/>
        </p:nvSpPr>
        <p:spPr>
          <a:xfrm rot="-10800000">
            <a:off x="4366169" y="2296533"/>
            <a:ext cx="8938590" cy="0"/>
          </a:xfrm>
          <a:prstGeom prst="line">
            <a:avLst/>
          </a:prstGeom>
          <a:ln w="47625" cap="flat">
            <a:solidFill>
              <a:srgbClr val="133C79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2057283" y="2913676"/>
            <a:ext cx="2745403" cy="1466482"/>
            <a:chOff x="0" y="0"/>
            <a:chExt cx="932076" cy="4978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37373">
                <a:alpha val="49804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189887" y="2778361"/>
            <a:ext cx="729560" cy="1615252"/>
            <a:chOff x="0" y="0"/>
            <a:chExt cx="174116" cy="38549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4116" cy="385495"/>
            </a:xfrm>
            <a:custGeom>
              <a:avLst/>
              <a:gdLst/>
              <a:ahLst/>
              <a:cxnLst/>
              <a:rect l="l" t="t" r="r" b="b"/>
              <a:pathLst>
                <a:path w="174116" h="385495">
                  <a:moveTo>
                    <a:pt x="0" y="0"/>
                  </a:moveTo>
                  <a:lnTo>
                    <a:pt x="174116" y="0"/>
                  </a:lnTo>
                  <a:lnTo>
                    <a:pt x="174116" y="385495"/>
                  </a:lnTo>
                  <a:lnTo>
                    <a:pt x="0" y="385495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13304759" y="3188086"/>
            <a:ext cx="1054591" cy="0"/>
          </a:xfrm>
          <a:prstGeom prst="line">
            <a:avLst/>
          </a:prstGeom>
          <a:ln w="28575" cap="flat">
            <a:solidFill>
              <a:srgbClr val="545454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7" name="TextBox 37"/>
          <p:cNvSpPr txBox="1"/>
          <p:nvPr/>
        </p:nvSpPr>
        <p:spPr>
          <a:xfrm>
            <a:off x="14359350" y="2953027"/>
            <a:ext cx="1634583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545454">
                    <a:alpha val="49804"/>
                  </a:srgbClr>
                </a:solidFill>
                <a:ea typeface="源真ゴシック M"/>
              </a:rPr>
              <a:t>痛點解方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38407" y="3493247"/>
            <a:ext cx="2261602" cy="16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結合顧客需求提供有效的解方</a:t>
            </a:r>
            <a:endParaRPr lang="en-US" sz="1680" dirty="0">
              <a:solidFill>
                <a:srgbClr val="000000">
                  <a:alpha val="49804"/>
                </a:srgbClr>
              </a:solidFill>
              <a:ea typeface="源真ゴシック M"/>
            </a:endParaRPr>
          </a:p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 smtClean="0">
                <a:solidFill>
                  <a:srgbClr val="000000">
                    <a:alpha val="49804"/>
                  </a:srgbClr>
                </a:solidFill>
                <a:ea typeface="Arimo"/>
              </a:rPr>
              <a:t>以測試者體驗分析深入調</a:t>
            </a:r>
            <a:r>
              <a:rPr lang="zh-TW" altLang="en-US" sz="1680" dirty="0" smtClean="0">
                <a:solidFill>
                  <a:srgbClr val="000000">
                    <a:alpha val="49804"/>
                  </a:srgbClr>
                </a:solidFill>
                <a:ea typeface="Arimo"/>
              </a:rPr>
              <a:t>査</a:t>
            </a:r>
            <a:r>
              <a:rPr lang="en-US" sz="1680" dirty="0" smtClean="0">
                <a:solidFill>
                  <a:srgbClr val="000000">
                    <a:alpha val="49804"/>
                  </a:srgbClr>
                </a:solidFill>
                <a:ea typeface="Arimo"/>
              </a:rPr>
              <a:t>，</a:t>
            </a: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Arimo"/>
              </a:rPr>
              <a:t>確保真的「有效</a:t>
            </a:r>
            <a:r>
              <a:rPr 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」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685988" y="6531212"/>
            <a:ext cx="2210588" cy="993458"/>
            <a:chOff x="0" y="-58692"/>
            <a:chExt cx="2947450" cy="1324610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52515" cy="826118"/>
            </a:xfrm>
            <a:prstGeom prst="rect">
              <a:avLst/>
            </a:prstGeom>
          </p:spPr>
        </p:pic>
        <p:sp>
          <p:nvSpPr>
            <p:cNvPr id="41" name="AutoShape 41"/>
            <p:cNvSpPr/>
            <p:nvPr/>
          </p:nvSpPr>
          <p:spPr>
            <a:xfrm>
              <a:off x="192401" y="947049"/>
              <a:ext cx="2682458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1525050" y="-58692"/>
              <a:ext cx="1422400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社團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015021" y="6501991"/>
            <a:ext cx="2038298" cy="1075226"/>
            <a:chOff x="0" y="0"/>
            <a:chExt cx="2717731" cy="1433635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55435" cy="946012"/>
            </a:xfrm>
            <a:prstGeom prst="rect">
              <a:avLst/>
            </a:prstGeom>
          </p:spPr>
        </p:pic>
        <p:sp>
          <p:nvSpPr>
            <p:cNvPr id="45" name="AutoShape 45"/>
            <p:cNvSpPr/>
            <p:nvPr/>
          </p:nvSpPr>
          <p:spPr>
            <a:xfrm>
              <a:off x="125936" y="1044702"/>
              <a:ext cx="250136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1295331" y="109025"/>
              <a:ext cx="1422400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企業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8352251" y="2563214"/>
            <a:ext cx="2000266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6"/>
              </a:lnSpc>
              <a:spcBef>
                <a:spcPct val="0"/>
              </a:spcBef>
            </a:pPr>
            <a:r>
              <a:rPr lang="en-US" sz="2940">
                <a:solidFill>
                  <a:srgbClr val="468B91">
                    <a:alpha val="49804"/>
                  </a:srgbClr>
                </a:solidFill>
                <a:ea typeface="源真ゴシック M"/>
              </a:rPr>
              <a:t>產品與服務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339228" y="3200316"/>
            <a:ext cx="2368711" cy="11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提供的服務的特點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按照主打/必要性的程度排序</a:t>
            </a:r>
          </a:p>
        </p:txBody>
      </p:sp>
      <p:sp>
        <p:nvSpPr>
          <p:cNvPr id="49" name="AutoShape 49"/>
          <p:cNvSpPr/>
          <p:nvPr/>
        </p:nvSpPr>
        <p:spPr>
          <a:xfrm rot="-10800000">
            <a:off x="10352517" y="2804846"/>
            <a:ext cx="911634" cy="0"/>
          </a:xfrm>
          <a:prstGeom prst="line">
            <a:avLst/>
          </a:prstGeom>
          <a:ln w="28575" cap="flat">
            <a:solidFill>
              <a:srgbClr val="468B91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50" name="TextBox 50"/>
          <p:cNvSpPr txBox="1"/>
          <p:nvPr/>
        </p:nvSpPr>
        <p:spPr>
          <a:xfrm>
            <a:off x="1307775" y="2773680"/>
            <a:ext cx="237648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2400" spc="482" dirty="0" err="1">
                <a:solidFill>
                  <a:srgbClr val="737373"/>
                </a:solidFill>
                <a:ea typeface="源真ゴシック M"/>
              </a:rPr>
              <a:t>獎勵</a:t>
            </a:r>
            <a:r>
              <a:rPr lang="en-US" sz="2400" spc="482" dirty="0">
                <a:solidFill>
                  <a:srgbClr val="737373"/>
                </a:solidFill>
                <a:ea typeface="源真ゴシック M"/>
              </a:rPr>
              <a:t>/</a:t>
            </a:r>
            <a:r>
              <a:rPr lang="en-US" sz="2400" spc="482" dirty="0" err="1">
                <a:solidFill>
                  <a:srgbClr val="737373"/>
                </a:solidFill>
                <a:ea typeface="源真ゴシック M"/>
              </a:rPr>
              <a:t>贊助機制</a:t>
            </a:r>
            <a:endParaRPr lang="en-US" sz="2400" spc="482" dirty="0">
              <a:solidFill>
                <a:srgbClr val="737373"/>
              </a:solidFill>
              <a:ea typeface="源真ゴシック M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685988" y="3508079"/>
            <a:ext cx="2024923" cy="1090412"/>
            <a:chOff x="0" y="0"/>
            <a:chExt cx="2699897" cy="1453883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48437" cy="988395"/>
            </a:xfrm>
            <a:prstGeom prst="rect">
              <a:avLst/>
            </a:prstGeom>
          </p:spPr>
        </p:pic>
        <p:sp>
          <p:nvSpPr>
            <p:cNvPr id="53" name="AutoShape 53"/>
            <p:cNvSpPr/>
            <p:nvPr/>
          </p:nvSpPr>
          <p:spPr>
            <a:xfrm>
              <a:off x="306163" y="1081560"/>
              <a:ext cx="2271616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277497" y="129272"/>
              <a:ext cx="1422400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學生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685988" y="4641695"/>
            <a:ext cx="9109449" cy="124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可透過填寫問卷獲得積分，可用於兌換優惠券</a:t>
            </a: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抽獎積分服務(提供折價券、折扣、換取試用品)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85988" y="7577217"/>
            <a:ext cx="9109449" cy="124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協助媒合企業與社團，使活動舉辦更加容易取得贊助、進而提升參與活動的意願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025934" y="7381240"/>
            <a:ext cx="7437628" cy="187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增加企業的活動曝光度、品牌知名度</a:t>
            </a: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提供服務/試用品以提高曝光率和未來市占率</a:t>
            </a:r>
          </a:p>
        </p:txBody>
      </p:sp>
      <p:sp>
        <p:nvSpPr>
          <p:cNvPr id="58" name="TextBox 41"/>
          <p:cNvSpPr txBox="1"/>
          <p:nvPr/>
        </p:nvSpPr>
        <p:spPr>
          <a:xfrm>
            <a:off x="289483" y="446251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685988" y="1770674"/>
            <a:ext cx="3363894" cy="1046477"/>
          </a:xfrm>
          <a:prstGeom prst="roundRect">
            <a:avLst>
              <a:gd name="adj" fmla="val 50000"/>
            </a:avLst>
          </a:prstGeom>
          <a:solidFill>
            <a:srgbClr val="133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507784" y="1877977"/>
            <a:ext cx="372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 smtClean="0">
                <a:solidFill>
                  <a:srgbClr val="FFFFFF"/>
                </a:solidFill>
                <a:ea typeface="モトヤアポロ"/>
              </a:rPr>
              <a:t>獲利引擎</a:t>
            </a:r>
            <a:endParaRPr lang="zh-TW" altLang="en-US" sz="4800" dirty="0">
              <a:solidFill>
                <a:srgbClr val="FFFFFF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圓角矩形 39"/>
          <p:cNvSpPr/>
          <p:nvPr/>
        </p:nvSpPr>
        <p:spPr>
          <a:xfrm>
            <a:off x="7893888" y="575156"/>
            <a:ext cx="4668668" cy="1046477"/>
          </a:xfrm>
          <a:prstGeom prst="roundRect">
            <a:avLst>
              <a:gd name="adj" fmla="val 50000"/>
            </a:avLst>
          </a:prstGeom>
          <a:solidFill>
            <a:srgbClr val="F7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8001922" y="583082"/>
            <a:ext cx="4452600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モトヤアポロ"/>
              </a:rPr>
              <a:t>Segmentation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-1349874" y="1028700"/>
            <a:ext cx="8810687" cy="632570"/>
            <a:chOff x="0" y="0"/>
            <a:chExt cx="11747583" cy="84342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246969" y="-5235474"/>
              <a:ext cx="831931" cy="11325869"/>
              <a:chOff x="0" y="0"/>
              <a:chExt cx="286924" cy="3906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6924" cy="390616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90616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906168"/>
                    </a:lnTo>
                    <a:lnTo>
                      <a:pt x="0" y="3906168"/>
                    </a:lnTo>
                    <a:close/>
                  </a:path>
                </a:pathLst>
              </a:custGeom>
              <a:solidFill>
                <a:srgbClr val="F7B9A1">
                  <a:alpha val="6392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10904156" y="0"/>
              <a:ext cx="843426" cy="84342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8" name="Group 8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3429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73916" y="6858000"/>
              <a:ext cx="8315662" cy="3429000"/>
              <a:chOff x="0" y="0"/>
              <a:chExt cx="2153938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53938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53938" h="888186">
                    <a:moveTo>
                      <a:pt x="0" y="0"/>
                    </a:moveTo>
                    <a:lnTo>
                      <a:pt x="2153938" y="0"/>
                    </a:lnTo>
                    <a:lnTo>
                      <a:pt x="2153938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8235542"/>
              <a:ext cx="673916" cy="673916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877944" y="1990014"/>
            <a:ext cx="4918829" cy="993458"/>
            <a:chOff x="0" y="-123028"/>
            <a:chExt cx="6558439" cy="1324611"/>
          </a:xfrm>
        </p:grpSpPr>
        <p:sp>
          <p:nvSpPr>
            <p:cNvPr id="24" name="TextBox 24"/>
            <p:cNvSpPr txBox="1"/>
            <p:nvPr/>
          </p:nvSpPr>
          <p:spPr>
            <a:xfrm>
              <a:off x="868839" y="-123028"/>
              <a:ext cx="5689600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u="none" dirty="0" err="1">
                  <a:solidFill>
                    <a:srgbClr val="000000"/>
                  </a:solidFill>
                  <a:ea typeface="モトヤアポロ"/>
                </a:rPr>
                <a:t>客層基本劃分方式</a:t>
              </a:r>
              <a:endParaRPr lang="en-US" sz="4200" u="none" dirty="0">
                <a:solidFill>
                  <a:srgbClr val="000000"/>
                </a:solidFill>
                <a:ea typeface="モトヤアポロ"/>
              </a:endParaRP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24952" y="843280"/>
              <a:ext cx="6156795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4413"/>
              <a:ext cx="653478" cy="739533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877944" y="4807129"/>
            <a:ext cx="3094648" cy="993458"/>
            <a:chOff x="0" y="-97332"/>
            <a:chExt cx="4126198" cy="132461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51875" cy="740257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1258820" y="-97332"/>
              <a:ext cx="2867378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生活型態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  <p:sp>
          <p:nvSpPr>
            <p:cNvPr id="30" name="AutoShape 30"/>
            <p:cNvSpPr/>
            <p:nvPr/>
          </p:nvSpPr>
          <p:spPr>
            <a:xfrm>
              <a:off x="105795" y="868625"/>
              <a:ext cx="3773937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512680" y="565416"/>
            <a:ext cx="6533094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服務定位之STP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12724" y="1607369"/>
            <a:ext cx="424179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2400" spc="482" dirty="0" err="1">
                <a:solidFill>
                  <a:srgbClr val="737373"/>
                </a:solidFill>
                <a:ea typeface="源真ゴシック M"/>
              </a:rPr>
              <a:t>同時作為帳號區分之標籤</a:t>
            </a:r>
            <a:endParaRPr lang="en-US" sz="2400" spc="482" dirty="0">
              <a:solidFill>
                <a:srgbClr val="737373"/>
              </a:solidFill>
              <a:ea typeface="源真ゴシック 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77943" y="2854950"/>
            <a:ext cx="8579769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性別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專業領域（以學院區分，確保足夠隱匿性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就學階段（新生、大學部、研究所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）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5709" y="5699005"/>
            <a:ext cx="15314840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參考VALS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 </a:t>
            </a: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Survey之測驗與劃分方式進行調整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將於註冊帳號時以簡易的問題形式蒐集初步資訊，後結合使用習慣進行資料分析，以便優化後續個人化體驗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 smtClean="0">
                <a:solidFill>
                  <a:srgbClr val="000000"/>
                </a:solidFill>
                <a:ea typeface="源真ゴシック M"/>
              </a:rPr>
              <a:t>簡易調</a:t>
            </a:r>
            <a:r>
              <a:rPr lang="zh-TW" altLang="en-US" sz="3200" u="none" dirty="0" smtClean="0">
                <a:solidFill>
                  <a:srgbClr val="000000"/>
                </a:solidFill>
                <a:ea typeface="源真ゴシック M"/>
              </a:rPr>
              <a:t>査</a:t>
            </a:r>
            <a:r>
              <a:rPr lang="en-US" sz="3200" u="none" dirty="0" err="1" smtClean="0">
                <a:solidFill>
                  <a:srgbClr val="000000"/>
                </a:solidFill>
                <a:ea typeface="源真ゴシック M"/>
              </a:rPr>
              <a:t>收入</a:t>
            </a: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、消費占比、興趣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……等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57290" y="8365095"/>
            <a:ext cx="3015302" cy="993458"/>
            <a:chOff x="0" y="-61595"/>
            <a:chExt cx="4020403" cy="1324611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35365" cy="810260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153024" y="-61595"/>
              <a:ext cx="2867379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情感状態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17892" y="848360"/>
              <a:ext cx="3656044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1045709" y="9237365"/>
            <a:ext cx="8412004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結合生活型態作為「消費行為模式」之評估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9874" y="1028700"/>
            <a:ext cx="8810687" cy="632570"/>
            <a:chOff x="0" y="0"/>
            <a:chExt cx="11747583" cy="84342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246969" y="-5235474"/>
              <a:ext cx="831931" cy="11325869"/>
              <a:chOff x="0" y="0"/>
              <a:chExt cx="286924" cy="3906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6924" cy="390616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90616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906168"/>
                    </a:lnTo>
                    <a:lnTo>
                      <a:pt x="0" y="3906168"/>
                    </a:lnTo>
                    <a:close/>
                  </a:path>
                </a:pathLst>
              </a:custGeom>
              <a:solidFill>
                <a:srgbClr val="F7B9A1">
                  <a:alpha val="6392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10904156" y="0"/>
              <a:ext cx="843426" cy="84342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8" name="Group 8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3429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73916" y="6858000"/>
              <a:ext cx="8315662" cy="3429000"/>
              <a:chOff x="0" y="0"/>
              <a:chExt cx="2153938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53938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53938" h="888186">
                    <a:moveTo>
                      <a:pt x="0" y="0"/>
                    </a:moveTo>
                    <a:lnTo>
                      <a:pt x="2153938" y="0"/>
                    </a:lnTo>
                    <a:lnTo>
                      <a:pt x="2153938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8235542"/>
              <a:ext cx="673916" cy="673916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877944" y="1857311"/>
            <a:ext cx="3121283" cy="993458"/>
            <a:chOff x="0" y="-17249"/>
            <a:chExt cx="4161711" cy="1324611"/>
          </a:xfrm>
        </p:grpSpPr>
        <p:sp>
          <p:nvSpPr>
            <p:cNvPr id="24" name="TextBox 24"/>
            <p:cNvSpPr txBox="1"/>
            <p:nvPr/>
          </p:nvSpPr>
          <p:spPr>
            <a:xfrm>
              <a:off x="892865" y="-17249"/>
              <a:ext cx="3268846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顧客側寫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24952" y="923192"/>
              <a:ext cx="3810513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93727" cy="874480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877944" y="4805036"/>
            <a:ext cx="2924290" cy="993855"/>
            <a:chOff x="0" y="0"/>
            <a:chExt cx="3899054" cy="1325139"/>
          </a:xfrm>
        </p:grpSpPr>
        <p:sp>
          <p:nvSpPr>
            <p:cNvPr id="28" name="TextBox 28"/>
            <p:cNvSpPr txBox="1"/>
            <p:nvPr/>
          </p:nvSpPr>
          <p:spPr>
            <a:xfrm>
              <a:off x="1031676" y="528"/>
              <a:ext cx="2867378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市場規模</a:t>
              </a:r>
              <a:r>
                <a:rPr lang="en-US" sz="4200" dirty="0">
                  <a:solidFill>
                    <a:srgbClr val="000000"/>
                  </a:solidFill>
                  <a:ea typeface="モトヤアポロ"/>
                </a:rPr>
                <a:t> 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98735" y="952219"/>
              <a:ext cx="3698046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2866" cy="907615"/>
            </a:xfrm>
            <a:prstGeom prst="rect">
              <a:avLst/>
            </a:prstGeom>
          </p:spPr>
        </p:pic>
      </p:grpSp>
      <p:grpSp>
        <p:nvGrpSpPr>
          <p:cNvPr id="31" name="Group 31"/>
          <p:cNvGrpSpPr/>
          <p:nvPr/>
        </p:nvGrpSpPr>
        <p:grpSpPr>
          <a:xfrm>
            <a:off x="1028700" y="5834651"/>
            <a:ext cx="1039989" cy="1921933"/>
            <a:chOff x="0" y="0"/>
            <a:chExt cx="273907" cy="50618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3907" cy="506188"/>
            </a:xfrm>
            <a:custGeom>
              <a:avLst/>
              <a:gdLst/>
              <a:ahLst/>
              <a:cxnLst/>
              <a:rect l="l" t="t" r="r" b="b"/>
              <a:pathLst>
                <a:path w="273907" h="506188">
                  <a:moveTo>
                    <a:pt x="0" y="0"/>
                  </a:moveTo>
                  <a:lnTo>
                    <a:pt x="273907" y="0"/>
                  </a:lnTo>
                  <a:lnTo>
                    <a:pt x="273907" y="506188"/>
                  </a:lnTo>
                  <a:lnTo>
                    <a:pt x="0" y="506188"/>
                  </a:lnTo>
                  <a:close/>
                </a:path>
              </a:pathLst>
            </a:custGeom>
            <a:solidFill>
              <a:srgbClr val="FA636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7912512"/>
            <a:ext cx="1039989" cy="1921933"/>
            <a:chOff x="0" y="0"/>
            <a:chExt cx="273907" cy="5061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3907" cy="506188"/>
            </a:xfrm>
            <a:custGeom>
              <a:avLst/>
              <a:gdLst/>
              <a:ahLst/>
              <a:cxnLst/>
              <a:rect l="l" t="t" r="r" b="b"/>
              <a:pathLst>
                <a:path w="273907" h="506188">
                  <a:moveTo>
                    <a:pt x="0" y="0"/>
                  </a:moveTo>
                  <a:lnTo>
                    <a:pt x="273907" y="0"/>
                  </a:lnTo>
                  <a:lnTo>
                    <a:pt x="273907" y="506188"/>
                  </a:lnTo>
                  <a:lnTo>
                    <a:pt x="0" y="506188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rot="5788">
            <a:off x="2208224" y="7827024"/>
            <a:ext cx="14143036" cy="0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366566" y="5834651"/>
            <a:ext cx="1959786" cy="183044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417971" y="517200"/>
            <a:ext cx="6533094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服務定位之STP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77944" y="2702848"/>
            <a:ext cx="12395597" cy="187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基本背景（Background）：姓名、性別、年紀、收入等基本資料</a:t>
            </a:r>
          </a:p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Arimo"/>
              </a:rPr>
              <a:t>身份標識（Identifiers）：興趣、個性、生活型態、行為模式</a:t>
            </a: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Arimo"/>
              </a:rPr>
              <a:t>目標（Goals）：行為的主要與次要目標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346459" y="1659858"/>
            <a:ext cx="1752957" cy="69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3"/>
              </a:lnSpc>
              <a:spcBef>
                <a:spcPct val="0"/>
              </a:spcBef>
            </a:pPr>
            <a:r>
              <a:rPr lang="en-US" sz="2799" u="none" dirty="0">
                <a:solidFill>
                  <a:srgbClr val="FA6363"/>
                </a:solidFill>
                <a:ea typeface="モトヤアポロ"/>
              </a:rPr>
              <a:t>選 定 客 群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07140" y="5831718"/>
            <a:ext cx="483108" cy="196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6F6E9"/>
                </a:solidFill>
                <a:ea typeface="モトヤアポロ"/>
              </a:rPr>
              <a:t>主要市場</a:t>
            </a:r>
            <a:endParaRPr lang="en-US" sz="2800" dirty="0">
              <a:solidFill>
                <a:srgbClr val="F6F6E9"/>
              </a:solidFill>
              <a:ea typeface="モトヤアポロ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07140" y="7937758"/>
            <a:ext cx="483108" cy="196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6F6E9"/>
                </a:solidFill>
                <a:ea typeface="モトヤアポロ"/>
              </a:rPr>
              <a:t>次要市場</a:t>
            </a:r>
            <a:endParaRPr lang="en-US" sz="2800" dirty="0">
              <a:solidFill>
                <a:srgbClr val="F6F6E9"/>
              </a:solidFill>
              <a:ea typeface="モトヤアポロ"/>
            </a:endParaRP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8366566" y="7958259"/>
            <a:ext cx="1959786" cy="183044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533417" y="5883414"/>
            <a:ext cx="5817833" cy="161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源真ゴシック M"/>
              </a:rPr>
              <a:t> 社團可以與企業合作的空間更多(宣傳、活動協辦)，再由企業方去獲利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源真ゴシック M"/>
              </a:rPr>
              <a:t> 　→ 平台與社團方雙贏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208234" y="6211330"/>
            <a:ext cx="6008446" cy="1183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u="none" dirty="0">
                <a:solidFill>
                  <a:srgbClr val="000000"/>
                </a:solidFill>
                <a:ea typeface="源真ゴシック M"/>
              </a:rPr>
              <a:t>「</a:t>
            </a:r>
            <a:r>
              <a:rPr lang="en-US" sz="3800" u="none" dirty="0" err="1">
                <a:solidFill>
                  <a:srgbClr val="000000"/>
                </a:solidFill>
                <a:ea typeface="源真ゴシック M"/>
              </a:rPr>
              <a:t>校內非官方」活動的需求</a:t>
            </a:r>
            <a:endParaRPr lang="en-US" sz="3800" u="none" dirty="0">
              <a:solidFill>
                <a:srgbClr val="000000"/>
              </a:solidFill>
              <a:ea typeface="源真ゴシック M"/>
            </a:endParaRPr>
          </a:p>
          <a:p>
            <a:pPr algn="ctr">
              <a:lnSpc>
                <a:spcPts val="3919"/>
              </a:lnSpc>
            </a:pPr>
            <a:r>
              <a:rPr lang="en-US" sz="2799" u="none" dirty="0">
                <a:solidFill>
                  <a:srgbClr val="737373"/>
                </a:solidFill>
                <a:latin typeface="源真ゴシック M"/>
              </a:rPr>
              <a:t>(</a:t>
            </a:r>
            <a:r>
              <a:rPr lang="en-US" sz="2799" u="none" dirty="0" err="1" smtClean="0">
                <a:solidFill>
                  <a:srgbClr val="737373"/>
                </a:solidFill>
                <a:ea typeface="源真ゴシック M"/>
              </a:rPr>
              <a:t>市場調</a:t>
            </a:r>
            <a:r>
              <a:rPr lang="zh-TW" altLang="en-US" sz="2799" u="none" dirty="0" smtClean="0">
                <a:solidFill>
                  <a:srgbClr val="737373"/>
                </a:solidFill>
                <a:ea typeface="源真ゴシック M"/>
              </a:rPr>
              <a:t>査</a:t>
            </a:r>
            <a:r>
              <a:rPr lang="en-US" sz="2799" u="none" dirty="0" err="1" smtClean="0">
                <a:solidFill>
                  <a:srgbClr val="737373"/>
                </a:solidFill>
                <a:ea typeface="源真ゴシック M"/>
              </a:rPr>
              <a:t>聚焦的部分</a:t>
            </a:r>
            <a:r>
              <a:rPr lang="en-US" sz="2799" u="none" dirty="0">
                <a:solidFill>
                  <a:srgbClr val="737373"/>
                </a:solidFill>
                <a:ea typeface="源真ゴシック M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666566" y="8416561"/>
            <a:ext cx="4874300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u="none">
                <a:solidFill>
                  <a:srgbClr val="000000"/>
                </a:solidFill>
                <a:ea typeface="源真ゴシック M"/>
              </a:rPr>
              <a:t>校內官方活動</a:t>
            </a:r>
          </a:p>
          <a:p>
            <a:pPr marL="0" lvl="1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737373"/>
                </a:solidFill>
                <a:latin typeface="源真ゴシック M"/>
              </a:rPr>
              <a:t>(人數不足的問題→</a:t>
            </a:r>
            <a:r>
              <a:rPr lang="en-US" sz="2799" u="none">
                <a:solidFill>
                  <a:srgbClr val="737373"/>
                </a:solidFill>
                <a:ea typeface="源真ゴシック M"/>
              </a:rPr>
              <a:t>需訪談佐證)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533417" y="8278484"/>
            <a:ext cx="5817833" cy="107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源真ゴシック M"/>
              </a:rPr>
              <a:t> 甚麼都給不了，無用且多餘（贊助？想太多），校方的友誼（無意義）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811732" y="9729670"/>
            <a:ext cx="866453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  <a:spcBef>
                <a:spcPct val="0"/>
              </a:spcBef>
            </a:pPr>
            <a:r>
              <a:rPr lang="en-US" sz="2400" dirty="0">
                <a:solidFill>
                  <a:srgbClr val="F7B9A1"/>
                </a:solidFill>
                <a:latin typeface="源真ゴシック M"/>
              </a:rPr>
              <a:t>※</a:t>
            </a:r>
            <a:r>
              <a:rPr lang="en-US" sz="2400" u="none" dirty="0" err="1">
                <a:solidFill>
                  <a:srgbClr val="F7B9A1"/>
                </a:solidFill>
                <a:ea typeface="源真ゴシック M"/>
              </a:rPr>
              <a:t>市場接受的容易度</a:t>
            </a:r>
            <a:r>
              <a:rPr lang="en-US" sz="2400" u="none" dirty="0">
                <a:solidFill>
                  <a:srgbClr val="F7B9A1"/>
                </a:solidFill>
                <a:ea typeface="源真ゴシック M"/>
              </a:rPr>
              <a:t> : </a:t>
            </a:r>
            <a:r>
              <a:rPr lang="en-US" sz="2400" u="none" dirty="0" err="1">
                <a:solidFill>
                  <a:srgbClr val="F7B9A1"/>
                </a:solidFill>
                <a:ea typeface="源真ゴシック M"/>
              </a:rPr>
              <a:t>TA的可接受度與容易推廣與否</a:t>
            </a:r>
            <a:r>
              <a:rPr lang="en-US" sz="2400" u="none" dirty="0">
                <a:solidFill>
                  <a:srgbClr val="F7B9A1"/>
                </a:solidFill>
                <a:ea typeface="源真ゴシック M"/>
              </a:rPr>
              <a:t> → </a:t>
            </a:r>
            <a:r>
              <a:rPr lang="en-US" sz="2400" u="none" dirty="0" err="1" smtClean="0">
                <a:solidFill>
                  <a:srgbClr val="F7B9A1"/>
                </a:solidFill>
                <a:ea typeface="源真ゴシック M"/>
              </a:rPr>
              <a:t>市場調</a:t>
            </a:r>
            <a:r>
              <a:rPr lang="zh-TW" altLang="en-US" sz="2400" u="none" dirty="0" smtClean="0">
                <a:solidFill>
                  <a:srgbClr val="F7B9A1"/>
                </a:solidFill>
                <a:ea typeface="源真ゴシック M"/>
              </a:rPr>
              <a:t>査</a:t>
            </a:r>
            <a:endParaRPr lang="en-US" sz="2400" u="none" dirty="0">
              <a:solidFill>
                <a:srgbClr val="F7B9A1"/>
              </a:solidFill>
              <a:ea typeface="源真ゴシック M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7893888" y="575156"/>
            <a:ext cx="4668668" cy="1046477"/>
          </a:xfrm>
          <a:prstGeom prst="roundRect">
            <a:avLst>
              <a:gd name="adj" fmla="val 50000"/>
            </a:avLst>
          </a:prstGeom>
          <a:solidFill>
            <a:srgbClr val="FA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TextBox 22"/>
          <p:cNvSpPr txBox="1"/>
          <p:nvPr/>
        </p:nvSpPr>
        <p:spPr>
          <a:xfrm>
            <a:off x="8001922" y="583082"/>
            <a:ext cx="4452600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altLang="zh-TW" sz="4800" dirty="0">
                <a:solidFill>
                  <a:srgbClr val="FFFFFF"/>
                </a:solidFill>
                <a:latin typeface="モトヤアポロ"/>
              </a:rPr>
              <a:t>Targeting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9874" y="1028700"/>
            <a:ext cx="8810687" cy="632570"/>
            <a:chOff x="0" y="0"/>
            <a:chExt cx="11747583" cy="84342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246969" y="-5235474"/>
              <a:ext cx="831931" cy="11325869"/>
              <a:chOff x="0" y="0"/>
              <a:chExt cx="286924" cy="3906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6924" cy="390616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90616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906168"/>
                    </a:lnTo>
                    <a:lnTo>
                      <a:pt x="0" y="3906168"/>
                    </a:lnTo>
                    <a:close/>
                  </a:path>
                </a:pathLst>
              </a:custGeom>
              <a:solidFill>
                <a:srgbClr val="F7B9A1">
                  <a:alpha val="6392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10904156" y="0"/>
              <a:ext cx="843426" cy="84342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8" name="Group 8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3429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73916" y="6858000"/>
              <a:ext cx="8315662" cy="3429000"/>
              <a:chOff x="0" y="0"/>
              <a:chExt cx="2153938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53938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53938" h="888186">
                    <a:moveTo>
                      <a:pt x="0" y="0"/>
                    </a:moveTo>
                    <a:lnTo>
                      <a:pt x="2153938" y="0"/>
                    </a:lnTo>
                    <a:lnTo>
                      <a:pt x="2153938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8235542"/>
              <a:ext cx="673916" cy="673916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877944" y="1932173"/>
            <a:ext cx="7131083" cy="1019628"/>
            <a:chOff x="0" y="0"/>
            <a:chExt cx="9508111" cy="1359503"/>
          </a:xfrm>
        </p:grpSpPr>
        <p:sp>
          <p:nvSpPr>
            <p:cNvPr id="24" name="TextBox 24"/>
            <p:cNvSpPr txBox="1"/>
            <p:nvPr/>
          </p:nvSpPr>
          <p:spPr>
            <a:xfrm>
              <a:off x="1112209" y="34893"/>
              <a:ext cx="8395902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産品定位</a:t>
              </a:r>
              <a:r>
                <a:rPr lang="en-US" sz="4200" dirty="0">
                  <a:solidFill>
                    <a:srgbClr val="000000"/>
                  </a:solidFill>
                  <a:ea typeface="モトヤアポロ"/>
                </a:rPr>
                <a:t>(</a:t>
              </a: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特徴、使用情境</a:t>
              </a:r>
              <a:r>
                <a:rPr lang="en-US" sz="4200" dirty="0">
                  <a:solidFill>
                    <a:srgbClr val="000000"/>
                  </a:solidFill>
                  <a:ea typeface="モトヤアポロ"/>
                </a:rPr>
                <a:t>)</a:t>
              </a: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201008" y="1043429"/>
              <a:ext cx="375783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91455" cy="1018029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877944" y="3761404"/>
            <a:ext cx="1875994" cy="1003280"/>
            <a:chOff x="0" y="0"/>
            <a:chExt cx="2501326" cy="1337705"/>
          </a:xfrm>
        </p:grpSpPr>
        <p:sp>
          <p:nvSpPr>
            <p:cNvPr id="28" name="TextBox 28"/>
            <p:cNvSpPr txBox="1"/>
            <p:nvPr/>
          </p:nvSpPr>
          <p:spPr>
            <a:xfrm>
              <a:off x="1037002" y="13096"/>
              <a:ext cx="1464324" cy="132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競品</a:t>
              </a:r>
              <a:r>
                <a:rPr lang="en-US" sz="4200" dirty="0">
                  <a:solidFill>
                    <a:srgbClr val="000000"/>
                  </a:solidFill>
                  <a:ea typeface="モトヤアポロ"/>
                </a:rPr>
                <a:t> 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75054" y="969455"/>
              <a:ext cx="2340214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44055" cy="944055"/>
            </a:xfrm>
            <a:prstGeom prst="rect">
              <a:avLst/>
            </a:prstGeom>
          </p:spPr>
        </p:pic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58068" y="4710106"/>
            <a:ext cx="2394505" cy="239450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856868" y="4710106"/>
            <a:ext cx="2394505" cy="239450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3804258" y="4710106"/>
            <a:ext cx="2394505" cy="2394505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5905458" y="4457561"/>
            <a:ext cx="2434997" cy="2647050"/>
            <a:chOff x="0" y="-336727"/>
            <a:chExt cx="3246662" cy="352940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-336727"/>
              <a:ext cx="3192673" cy="3529400"/>
              <a:chOff x="0" y="-85725"/>
              <a:chExt cx="812800" cy="89852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17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24921" y="617681"/>
              <a:ext cx="3221741" cy="19150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47"/>
                </a:lnSpc>
              </a:pPr>
              <a:r>
                <a:rPr lang="en-US" sz="8033" dirty="0">
                  <a:solidFill>
                    <a:srgbClr val="F6F6E9"/>
                  </a:solidFill>
                  <a:latin typeface="Bernoru"/>
                </a:rPr>
                <a:t>PTT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761386" y="7871896"/>
            <a:ext cx="2682648" cy="5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ea typeface="源真ゴシック M"/>
              </a:rPr>
              <a:t>線上匿名討論版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21187" y="7871896"/>
            <a:ext cx="3065868" cy="5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ea typeface="源真ゴシック M"/>
              </a:rPr>
              <a:t>線上匿名討論平台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35016" y="7871896"/>
            <a:ext cx="1532990" cy="5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ea typeface="源真ゴシック M"/>
              </a:rPr>
              <a:t>社群軟體</a:t>
            </a:r>
          </a:p>
        </p:txBody>
      </p:sp>
      <p:sp>
        <p:nvSpPr>
          <p:cNvPr id="42" name="AutoShape 42"/>
          <p:cNvSpPr/>
          <p:nvPr/>
        </p:nvSpPr>
        <p:spPr>
          <a:xfrm>
            <a:off x="1958068" y="7876832"/>
            <a:ext cx="147511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958068" y="8610376"/>
            <a:ext cx="147511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45"/>
          <p:cNvSpPr txBox="1"/>
          <p:nvPr/>
        </p:nvSpPr>
        <p:spPr>
          <a:xfrm>
            <a:off x="877944" y="2854950"/>
            <a:ext cx="9713856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三校專屬、同溫層的交流、社團與企業投放活動</a:t>
            </a:r>
            <a:endParaRPr lang="en-US" sz="3200" dirty="0">
              <a:solidFill>
                <a:srgbClr val="000000"/>
              </a:solidFill>
              <a:ea typeface="源真ゴシック M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437686" y="1681217"/>
            <a:ext cx="1593056" cy="69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3"/>
              </a:lnSpc>
              <a:spcBef>
                <a:spcPct val="0"/>
              </a:spcBef>
            </a:pPr>
            <a:r>
              <a:rPr lang="en-US" sz="2799">
                <a:solidFill>
                  <a:srgbClr val="545454"/>
                </a:solidFill>
                <a:ea typeface="モトヤアポロ"/>
              </a:rPr>
              <a:t>定        位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547775" y="7036907"/>
            <a:ext cx="1215091" cy="69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54"/>
              </a:lnSpc>
              <a:spcBef>
                <a:spcPct val="0"/>
              </a:spcBef>
            </a:pPr>
            <a:r>
              <a:rPr lang="en-US" sz="3583" u="none">
                <a:solidFill>
                  <a:srgbClr val="000000"/>
                </a:solidFill>
                <a:latin typeface="源真ゴシック M"/>
              </a:rPr>
              <a:t>Zuvio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04754" y="7034122"/>
            <a:ext cx="10717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54"/>
              </a:lnSpc>
              <a:spcBef>
                <a:spcPct val="0"/>
              </a:spcBef>
            </a:pPr>
            <a:r>
              <a:rPr lang="en-US" sz="3583" u="none" dirty="0">
                <a:solidFill>
                  <a:srgbClr val="000000"/>
                </a:solidFill>
                <a:latin typeface="源真ゴシック M"/>
              </a:rPr>
              <a:t>PTT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309376" y="7034122"/>
            <a:ext cx="1552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54"/>
              </a:lnSpc>
              <a:spcBef>
                <a:spcPct val="0"/>
              </a:spcBef>
            </a:pPr>
            <a:r>
              <a:rPr lang="en-US" sz="3583" dirty="0" err="1">
                <a:solidFill>
                  <a:srgbClr val="000000"/>
                </a:solidFill>
                <a:latin typeface="源真ゴシック M"/>
              </a:rPr>
              <a:t>Dcard</a:t>
            </a:r>
            <a:endParaRPr lang="en-US" sz="3583" dirty="0">
              <a:solidFill>
                <a:srgbClr val="000000"/>
              </a:solidFill>
              <a:latin typeface="源真ゴシック M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3740747" y="7007778"/>
            <a:ext cx="257213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54"/>
              </a:lnSpc>
              <a:spcBef>
                <a:spcPct val="0"/>
              </a:spcBef>
            </a:pPr>
            <a:r>
              <a:rPr lang="en-US" sz="3583" dirty="0" err="1">
                <a:solidFill>
                  <a:srgbClr val="000000"/>
                </a:solidFill>
                <a:latin typeface="源真ゴシック M"/>
              </a:rPr>
              <a:t>FB校園論壇</a:t>
            </a:r>
            <a:endParaRPr lang="en-US" sz="3583" dirty="0">
              <a:solidFill>
                <a:srgbClr val="000000"/>
              </a:solidFill>
              <a:latin typeface="源真ゴシック M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2005606" y="7880878"/>
            <a:ext cx="2299429" cy="5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ea typeface="源真ゴシック M"/>
              </a:rPr>
              <a:t>類似交友軟體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877944" y="7931982"/>
            <a:ext cx="937953" cy="593453"/>
            <a:chOff x="0" y="0"/>
            <a:chExt cx="1250604" cy="791270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1250604" cy="791270"/>
              <a:chOff x="0" y="0"/>
              <a:chExt cx="699209" cy="442397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203200" y="-354"/>
                <a:ext cx="292809" cy="443106"/>
              </a:xfrm>
              <a:custGeom>
                <a:avLst/>
                <a:gdLst/>
                <a:ahLst/>
                <a:cxnLst/>
                <a:rect l="l" t="t" r="r" b="b"/>
                <a:pathLst>
                  <a:path w="292809" h="443106">
                    <a:moveTo>
                      <a:pt x="292809" y="354"/>
                    </a:moveTo>
                    <a:cubicBezTo>
                      <a:pt x="213546" y="0"/>
                      <a:pt x="140153" y="42082"/>
                      <a:pt x="100419" y="110667"/>
                    </a:cubicBezTo>
                    <a:cubicBezTo>
                      <a:pt x="60685" y="179251"/>
                      <a:pt x="60685" y="263853"/>
                      <a:pt x="100419" y="332438"/>
                    </a:cubicBezTo>
                    <a:cubicBezTo>
                      <a:pt x="140153" y="401023"/>
                      <a:pt x="213546" y="443105"/>
                      <a:pt x="292809" y="442751"/>
                    </a:cubicBezTo>
                    <a:lnTo>
                      <a:pt x="0" y="442751"/>
                    </a:lnTo>
                    <a:cubicBezTo>
                      <a:pt x="79262" y="443105"/>
                      <a:pt x="152656" y="401023"/>
                      <a:pt x="192389" y="332438"/>
                    </a:cubicBezTo>
                    <a:cubicBezTo>
                      <a:pt x="232123" y="263853"/>
                      <a:pt x="232123" y="179251"/>
                      <a:pt x="192389" y="110667"/>
                    </a:cubicBezTo>
                    <a:cubicBezTo>
                      <a:pt x="152656" y="42082"/>
                      <a:pt x="79262" y="0"/>
                      <a:pt x="0" y="354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66675"/>
                <a:ext cx="8128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3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138395" y="-106052"/>
              <a:ext cx="973815" cy="78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</a:pPr>
              <a:r>
                <a:rPr lang="en-US" sz="2875">
                  <a:solidFill>
                    <a:srgbClr val="F6F6E9"/>
                  </a:solidFill>
                  <a:ea typeface="モトヤアポロ"/>
                </a:rPr>
                <a:t>定位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2093426" y="8980315"/>
            <a:ext cx="2011874" cy="50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活動曝光度</a:t>
            </a:r>
            <a:r>
              <a:rPr lang="en-US" sz="2640">
                <a:solidFill>
                  <a:srgbClr val="000000"/>
                </a:solidFill>
                <a:ea typeface="源真ゴシック M Bold"/>
              </a:rPr>
              <a:t>低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426167" y="8664127"/>
            <a:ext cx="3353086" cy="101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功能、介面單一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 Bold"/>
              </a:rPr>
              <a:t>無法</a:t>
            </a:r>
            <a:r>
              <a:rPr lang="en-US" sz="2640">
                <a:solidFill>
                  <a:srgbClr val="000000"/>
                </a:solidFill>
                <a:ea typeface="源真ゴシック M"/>
              </a:rPr>
              <a:t>做出活動資訊整合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927677" y="8913245"/>
            <a:ext cx="4140971" cy="50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活動資訊</a:t>
            </a:r>
            <a:r>
              <a:rPr lang="en-US" sz="2640">
                <a:solidFill>
                  <a:srgbClr val="000000"/>
                </a:solidFill>
                <a:ea typeface="源真ゴシック M Bold"/>
              </a:rPr>
              <a:t>無法</a:t>
            </a:r>
            <a:r>
              <a:rPr lang="en-US" sz="2640">
                <a:solidFill>
                  <a:srgbClr val="000000"/>
                </a:solidFill>
                <a:ea typeface="源真ゴシック M"/>
              </a:rPr>
              <a:t>整合部分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654362" y="8756350"/>
            <a:ext cx="4694298" cy="101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有活動資訊，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但有</a:t>
            </a:r>
            <a:r>
              <a:rPr lang="en-US" sz="2640">
                <a:solidFill>
                  <a:srgbClr val="000000"/>
                </a:solidFill>
                <a:ea typeface="源真ゴシック M Bold"/>
              </a:rPr>
              <a:t>資訊孤島</a:t>
            </a:r>
            <a:r>
              <a:rPr lang="en-US" sz="2640">
                <a:solidFill>
                  <a:srgbClr val="000000"/>
                </a:solidFill>
                <a:ea typeface="源真ゴシック M"/>
              </a:rPr>
              <a:t>和</a:t>
            </a:r>
            <a:r>
              <a:rPr lang="en-US" sz="2640">
                <a:solidFill>
                  <a:srgbClr val="000000"/>
                </a:solidFill>
                <a:ea typeface="源真ゴシック M Bold"/>
              </a:rPr>
              <a:t>資訊混亂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877944" y="9012369"/>
            <a:ext cx="937953" cy="593453"/>
            <a:chOff x="0" y="0"/>
            <a:chExt cx="699209" cy="442397"/>
          </a:xfrm>
        </p:grpSpPr>
        <p:sp>
          <p:nvSpPr>
            <p:cNvPr id="62" name="Freeform 62"/>
            <p:cNvSpPr/>
            <p:nvPr/>
          </p:nvSpPr>
          <p:spPr>
            <a:xfrm>
              <a:off x="203200" y="-354"/>
              <a:ext cx="292809" cy="443106"/>
            </a:xfrm>
            <a:custGeom>
              <a:avLst/>
              <a:gdLst/>
              <a:ahLst/>
              <a:cxnLst/>
              <a:rect l="l" t="t" r="r" b="b"/>
              <a:pathLst>
                <a:path w="292809" h="443106">
                  <a:moveTo>
                    <a:pt x="292809" y="354"/>
                  </a:moveTo>
                  <a:cubicBezTo>
                    <a:pt x="213546" y="0"/>
                    <a:pt x="140153" y="42082"/>
                    <a:pt x="100419" y="110667"/>
                  </a:cubicBezTo>
                  <a:cubicBezTo>
                    <a:pt x="60685" y="179251"/>
                    <a:pt x="60685" y="263853"/>
                    <a:pt x="100419" y="332438"/>
                  </a:cubicBezTo>
                  <a:cubicBezTo>
                    <a:pt x="140153" y="401023"/>
                    <a:pt x="213546" y="443105"/>
                    <a:pt x="292809" y="442751"/>
                  </a:cubicBezTo>
                  <a:lnTo>
                    <a:pt x="0" y="442751"/>
                  </a:lnTo>
                  <a:cubicBezTo>
                    <a:pt x="79262" y="443105"/>
                    <a:pt x="152656" y="401023"/>
                    <a:pt x="192389" y="332438"/>
                  </a:cubicBezTo>
                  <a:cubicBezTo>
                    <a:pt x="232123" y="263853"/>
                    <a:pt x="232123" y="179251"/>
                    <a:pt x="192389" y="110667"/>
                  </a:cubicBezTo>
                  <a:cubicBezTo>
                    <a:pt x="152656" y="42082"/>
                    <a:pt x="79262" y="0"/>
                    <a:pt x="0" y="354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85725"/>
              <a:ext cx="812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981740" y="8880442"/>
            <a:ext cx="730361" cy="64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875">
                <a:solidFill>
                  <a:srgbClr val="F6F6E9"/>
                </a:solidFill>
                <a:ea typeface="モトヤアポロ"/>
              </a:rPr>
              <a:t>缺點</a:t>
            </a:r>
          </a:p>
        </p:txBody>
      </p:sp>
      <p:sp>
        <p:nvSpPr>
          <p:cNvPr id="65" name="圓角矩形 64"/>
          <p:cNvSpPr/>
          <p:nvPr/>
        </p:nvSpPr>
        <p:spPr>
          <a:xfrm>
            <a:off x="7893888" y="575156"/>
            <a:ext cx="4668668" cy="1046477"/>
          </a:xfrm>
          <a:prstGeom prst="roundRect">
            <a:avLst>
              <a:gd name="adj" fmla="val 50000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TextBox 22"/>
          <p:cNvSpPr txBox="1"/>
          <p:nvPr/>
        </p:nvSpPr>
        <p:spPr>
          <a:xfrm>
            <a:off x="8314023" y="598554"/>
            <a:ext cx="4037678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altLang="zh-TW" sz="4800" dirty="0">
                <a:solidFill>
                  <a:srgbClr val="FFFFFF"/>
                </a:solidFill>
                <a:latin typeface="モトヤアポロ"/>
              </a:rPr>
              <a:t>Positioning</a:t>
            </a:r>
          </a:p>
        </p:txBody>
      </p:sp>
      <p:sp>
        <p:nvSpPr>
          <p:cNvPr id="67" name="TextBox 39"/>
          <p:cNvSpPr txBox="1"/>
          <p:nvPr/>
        </p:nvSpPr>
        <p:spPr>
          <a:xfrm>
            <a:off x="417971" y="517200"/>
            <a:ext cx="6533094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服務定位之STP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9874" y="1028700"/>
            <a:ext cx="8810687" cy="632570"/>
            <a:chOff x="0" y="0"/>
            <a:chExt cx="11747583" cy="84342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246969" y="-5235474"/>
              <a:ext cx="831931" cy="11325869"/>
              <a:chOff x="0" y="0"/>
              <a:chExt cx="286924" cy="3906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6924" cy="390616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90616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906168"/>
                    </a:lnTo>
                    <a:lnTo>
                      <a:pt x="0" y="3906168"/>
                    </a:lnTo>
                    <a:close/>
                  </a:path>
                </a:pathLst>
              </a:custGeom>
              <a:solidFill>
                <a:srgbClr val="F7B9A1">
                  <a:alpha val="6392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10904156" y="0"/>
              <a:ext cx="843426" cy="84342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570955" y="3240786"/>
            <a:ext cx="9737407" cy="594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三校的光環</a:t>
            </a:r>
          </a:p>
          <a:p>
            <a:pPr algn="just">
              <a:lnSpc>
                <a:spcPts val="5207"/>
              </a:lnSpc>
            </a:pPr>
            <a:endParaRPr lang="en-US" sz="4199" u="none" spc="-109">
              <a:solidFill>
                <a:srgbClr val="000000"/>
              </a:solidFill>
              <a:ea typeface="源真ゴシック M"/>
            </a:endParaRPr>
          </a:p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較好用的介面、先行者優勢</a:t>
            </a:r>
          </a:p>
          <a:p>
            <a:pPr algn="just">
              <a:lnSpc>
                <a:spcPts val="5207"/>
              </a:lnSpc>
            </a:pPr>
            <a:endParaRPr lang="en-US" sz="4199" u="none" spc="-109">
              <a:solidFill>
                <a:srgbClr val="000000"/>
              </a:solidFill>
              <a:ea typeface="源真ゴシック M"/>
            </a:endParaRPr>
          </a:p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建立企業贊助和校方贊助（社團）連結</a:t>
            </a:r>
          </a:p>
          <a:p>
            <a:pPr algn="just">
              <a:lnSpc>
                <a:spcPts val="5207"/>
              </a:lnSpc>
            </a:pPr>
            <a:endParaRPr lang="en-US" sz="4199" u="none" spc="-109">
              <a:solidFill>
                <a:srgbClr val="000000"/>
              </a:solidFill>
              <a:ea typeface="源真ゴシック M"/>
            </a:endParaRPr>
          </a:p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團隊人脈</a:t>
            </a:r>
          </a:p>
          <a:p>
            <a:pPr algn="just">
              <a:lnSpc>
                <a:spcPts val="5207"/>
              </a:lnSpc>
            </a:pPr>
            <a:endParaRPr lang="en-US" sz="4199" u="none" spc="-109">
              <a:solidFill>
                <a:srgbClr val="000000"/>
              </a:solidFill>
              <a:ea typeface="源真ゴシック M"/>
            </a:endParaRPr>
          </a:p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利基市場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9" name="Group 9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600664" y="3429000"/>
              <a:ext cx="7388914" cy="3429000"/>
              <a:chOff x="0" y="0"/>
              <a:chExt cx="1913890" cy="88818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673916" y="6858000"/>
              <a:ext cx="8315662" cy="3429000"/>
              <a:chOff x="0" y="0"/>
              <a:chExt cx="2153938" cy="8881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53938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53938" h="888186">
                    <a:moveTo>
                      <a:pt x="0" y="0"/>
                    </a:moveTo>
                    <a:lnTo>
                      <a:pt x="2153938" y="0"/>
                    </a:lnTo>
                    <a:lnTo>
                      <a:pt x="2153938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0" y="8235542"/>
              <a:ext cx="673916" cy="673916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877944" y="2344919"/>
            <a:ext cx="2870544" cy="700792"/>
            <a:chOff x="0" y="0"/>
            <a:chExt cx="3827392" cy="934389"/>
          </a:xfrm>
        </p:grpSpPr>
        <p:sp>
          <p:nvSpPr>
            <p:cNvPr id="25" name="TextBox 25"/>
            <p:cNvSpPr txBox="1"/>
            <p:nvPr/>
          </p:nvSpPr>
          <p:spPr>
            <a:xfrm>
              <a:off x="926309" y="-428321"/>
              <a:ext cx="2901083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ea typeface="モトヤアポロ"/>
                </a:rPr>
                <a:t>核心能力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11963" y="896289"/>
              <a:ext cx="3547301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43994" cy="843994"/>
            </a:xfrm>
            <a:prstGeom prst="rect">
              <a:avLst/>
            </a:prstGeom>
          </p:spPr>
        </p:pic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3908320"/>
            <a:ext cx="1011168" cy="560776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360767" y="3830335"/>
            <a:ext cx="9319736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三校學生製作，容易取得同學的信任 (家人服務家人)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75739"/>
          <a:stretch>
            <a:fillRect/>
          </a:stretch>
        </p:blipFill>
        <p:spPr>
          <a:xfrm>
            <a:off x="12866959" y="3926502"/>
            <a:ext cx="1011168" cy="56077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061727" y="3830335"/>
            <a:ext cx="2438281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高市場接受度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60767" y="5094090"/>
            <a:ext cx="7721203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如果先跟社團建立合作，則會產生轉移成本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5227440"/>
            <a:ext cx="1011168" cy="56077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6556799"/>
            <a:ext cx="1011168" cy="560776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3360767" y="6423449"/>
            <a:ext cx="4876562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形成競爭優勢（有排他性）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7927571"/>
            <a:ext cx="1011168" cy="560776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3360767" y="7794221"/>
            <a:ext cx="8127564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容易取得到優質的師資、資源以及高素質同儕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360767" y="9048750"/>
            <a:ext cx="8533924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外部競爭者進來要考慮胃納量，且進來成本較高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9163050"/>
            <a:ext cx="1011168" cy="560776"/>
          </a:xfrm>
          <a:prstGeom prst="rect">
            <a:avLst/>
          </a:prstGeom>
        </p:spPr>
      </p:pic>
      <p:sp>
        <p:nvSpPr>
          <p:cNvPr id="42" name="TextBox 39"/>
          <p:cNvSpPr txBox="1"/>
          <p:nvPr/>
        </p:nvSpPr>
        <p:spPr>
          <a:xfrm>
            <a:off x="417971" y="517200"/>
            <a:ext cx="6533094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服務定位之STP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43" name="TextBox 46"/>
          <p:cNvSpPr txBox="1"/>
          <p:nvPr/>
        </p:nvSpPr>
        <p:spPr>
          <a:xfrm>
            <a:off x="9437686" y="1681217"/>
            <a:ext cx="1593056" cy="69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3"/>
              </a:lnSpc>
              <a:spcBef>
                <a:spcPct val="0"/>
              </a:spcBef>
            </a:pPr>
            <a:r>
              <a:rPr lang="en-US" sz="2799">
                <a:solidFill>
                  <a:srgbClr val="545454"/>
                </a:solidFill>
                <a:ea typeface="モトヤアポロ"/>
              </a:rPr>
              <a:t>定        位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7893888" y="575156"/>
            <a:ext cx="4668668" cy="1046477"/>
          </a:xfrm>
          <a:prstGeom prst="roundRect">
            <a:avLst>
              <a:gd name="adj" fmla="val 50000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TextBox 22"/>
          <p:cNvSpPr txBox="1"/>
          <p:nvPr/>
        </p:nvSpPr>
        <p:spPr>
          <a:xfrm>
            <a:off x="8314023" y="598554"/>
            <a:ext cx="4037678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altLang="zh-TW" sz="4800" dirty="0">
                <a:solidFill>
                  <a:srgbClr val="FFFFFF"/>
                </a:solidFill>
                <a:latin typeface="モトヤアポロ"/>
              </a:rPr>
              <a:t>Positioning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700506" y="0"/>
            <a:ext cx="4821823" cy="2571750"/>
            <a:chOff x="0" y="0"/>
            <a:chExt cx="1665276" cy="8881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5276" cy="888186"/>
            </a:xfrm>
            <a:custGeom>
              <a:avLst/>
              <a:gdLst/>
              <a:ahLst/>
              <a:cxnLst/>
              <a:rect l="l" t="t" r="r" b="b"/>
              <a:pathLst>
                <a:path w="1665276" h="888186">
                  <a:moveTo>
                    <a:pt x="0" y="0"/>
                  </a:moveTo>
                  <a:lnTo>
                    <a:pt x="1665276" y="0"/>
                  </a:lnTo>
                  <a:lnTo>
                    <a:pt x="1665276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80643" y="7715250"/>
            <a:ext cx="6261548" cy="2571750"/>
            <a:chOff x="0" y="0"/>
            <a:chExt cx="2162504" cy="888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62504" cy="888186"/>
            </a:xfrm>
            <a:custGeom>
              <a:avLst/>
              <a:gdLst/>
              <a:ahLst/>
              <a:cxnLst/>
              <a:rect l="l" t="t" r="r" b="b"/>
              <a:pathLst>
                <a:path w="2162504" h="888186">
                  <a:moveTo>
                    <a:pt x="0" y="0"/>
                  </a:moveTo>
                  <a:lnTo>
                    <a:pt x="2162504" y="0"/>
                  </a:lnTo>
                  <a:lnTo>
                    <a:pt x="2162504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852495" y="969590"/>
            <a:ext cx="8313308" cy="632570"/>
            <a:chOff x="0" y="0"/>
            <a:chExt cx="11084410" cy="843426"/>
          </a:xfrm>
        </p:grpSpPr>
        <p:grpSp>
          <p:nvGrpSpPr>
            <p:cNvPr id="13" name="Group 13"/>
            <p:cNvGrpSpPr/>
            <p:nvPr/>
          </p:nvGrpSpPr>
          <p:grpSpPr>
            <a:xfrm rot="5400000">
              <a:off x="4915383" y="-4903888"/>
              <a:ext cx="831931" cy="10662697"/>
              <a:chOff x="0" y="0"/>
              <a:chExt cx="286924" cy="367744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6924" cy="367744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67744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677448"/>
                    </a:lnTo>
                    <a:lnTo>
                      <a:pt x="0" y="3677448"/>
                    </a:lnTo>
                    <a:close/>
                  </a:path>
                </a:pathLst>
              </a:custGeom>
              <a:solidFill>
                <a:srgbClr val="71BB8A">
                  <a:alpha val="6392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5400000">
              <a:off x="10240984" y="0"/>
              <a:ext cx="843426" cy="84342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6475206" y="8748406"/>
            <a:ext cx="505437" cy="50543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1BB8A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1028700" y="4945568"/>
            <a:ext cx="147511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400000">
            <a:off x="4403917" y="5783444"/>
            <a:ext cx="797264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4514022" y="1856281"/>
            <a:ext cx="811453" cy="76986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1788190" y="1801884"/>
            <a:ext cx="883328" cy="86345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3454772" y="5193802"/>
            <a:ext cx="1339651" cy="644707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8615112" y="6043167"/>
            <a:ext cx="7902460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 smtClean="0">
                <a:solidFill>
                  <a:srgbClr val="000000"/>
                </a:solidFill>
                <a:ea typeface="源真ゴシック M"/>
              </a:rPr>
              <a:t>時常探</a:t>
            </a:r>
            <a:r>
              <a:rPr lang="zh-TW" altLang="en-US" sz="3200" u="none" dirty="0" smtClean="0">
                <a:solidFill>
                  <a:srgbClr val="000000"/>
                </a:solidFill>
                <a:ea typeface="源真ゴシック M"/>
              </a:rPr>
              <a:t>査</a:t>
            </a:r>
            <a:r>
              <a:rPr lang="en-US" sz="3200" u="none" dirty="0" err="1" smtClean="0">
                <a:solidFill>
                  <a:srgbClr val="000000"/>
                </a:solidFill>
                <a:ea typeface="源真ゴシック M"/>
              </a:rPr>
              <a:t>市場動向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系統分析與設計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資料蒐集、分析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尋找優秀商家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定期開發、優化功能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募資，廣告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開發企業，讓其贊助本平台和贊助活動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開發社團，讓其在平台上發布活動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1721962" y="5132794"/>
            <a:ext cx="766724" cy="766724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265657" y="399270"/>
            <a:ext cx="6378230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商業模式四要素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85732" y="2712532"/>
            <a:ext cx="7441438" cy="204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具有豐富的三校活動資訊，讓使用者擁有更豐富的大學生活體驗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整合了三校的活動資訊，解決學生在茫茫資訊中，尋找想要的資訊之困擾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615112" y="2712532"/>
            <a:ext cx="8112813" cy="204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技術人員(前端、後端、資料庫、美工)</a:t>
            </a: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資金(創投投資、企業投資)</a:t>
            </a: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設備</a:t>
            </a: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人脈(影響力，使學生對本平台信任)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85732" y="6053940"/>
            <a:ext cx="7441438" cy="255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成本結構：設備（電腦、手機測試機、伺服器）、軟體費用（資料庫、雲端、授權費）、固定資產、系統維護成本、員工薪資、資源速度（變現可能性）等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85732" y="8700781"/>
            <a:ext cx="6673334" cy="154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獲利模式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：</a:t>
            </a:r>
          </a:p>
          <a:p>
            <a:pPr marL="1381761" lvl="2" indent="-460587" algn="just">
              <a:lnSpc>
                <a:spcPts val="400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企業辦活動費（徵才or其他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1381761" lvl="2" indent="-460587" algn="just">
              <a:lnSpc>
                <a:spcPts val="400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dirty="0" smtClean="0">
                <a:solidFill>
                  <a:srgbClr val="000000"/>
                </a:solidFill>
                <a:ea typeface="源真ゴシック M"/>
              </a:rPr>
              <a:t>調</a:t>
            </a:r>
            <a:r>
              <a:rPr lang="zh-TW" altLang="en-US" sz="3200" u="none" dirty="0" smtClean="0">
                <a:solidFill>
                  <a:srgbClr val="000000"/>
                </a:solidFill>
                <a:ea typeface="源真ゴシック M"/>
              </a:rPr>
              <a:t>査</a:t>
            </a:r>
            <a:r>
              <a:rPr lang="en-US" sz="3200" u="none" dirty="0" err="1" smtClean="0">
                <a:solidFill>
                  <a:srgbClr val="000000"/>
                </a:solidFill>
                <a:ea typeface="源真ゴシック M"/>
              </a:rPr>
              <a:t>問卷費</a:t>
            </a: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、上架費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8568721" y="1736806"/>
            <a:ext cx="2886285" cy="932997"/>
          </a:xfrm>
          <a:prstGeom prst="roundRect">
            <a:avLst>
              <a:gd name="adj" fmla="val 50000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TextBox 22"/>
          <p:cNvSpPr txBox="1"/>
          <p:nvPr/>
        </p:nvSpPr>
        <p:spPr>
          <a:xfrm>
            <a:off x="8593809" y="1692678"/>
            <a:ext cx="2773596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880"/>
              </a:lnSpc>
            </a:pPr>
            <a:r>
              <a:rPr lang="en-US" altLang="zh-TW" sz="4200" dirty="0" err="1">
                <a:solidFill>
                  <a:srgbClr val="FFFFFF"/>
                </a:solidFill>
                <a:ea typeface="モトヤアポロ"/>
              </a:rPr>
              <a:t>關鍵資源</a:t>
            </a:r>
            <a:endParaRPr lang="en-US" altLang="zh-TW" sz="4200" dirty="0">
              <a:solidFill>
                <a:srgbClr val="FFFFFF"/>
              </a:solidFill>
              <a:ea typeface="モトヤアポロ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8599776" y="5041286"/>
            <a:ext cx="2886285" cy="932997"/>
          </a:xfrm>
          <a:prstGeom prst="roundRect">
            <a:avLst>
              <a:gd name="adj" fmla="val 50000"/>
            </a:avLst>
          </a:prstGeom>
          <a:solidFill>
            <a:srgbClr val="8EC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TextBox 22"/>
          <p:cNvSpPr txBox="1"/>
          <p:nvPr/>
        </p:nvSpPr>
        <p:spPr>
          <a:xfrm>
            <a:off x="8624864" y="4997158"/>
            <a:ext cx="2773596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880"/>
              </a:lnSpc>
            </a:pPr>
            <a:r>
              <a:rPr lang="en-US" altLang="zh-TW" sz="4200" dirty="0" err="1" smtClean="0">
                <a:solidFill>
                  <a:srgbClr val="FFFFFF"/>
                </a:solidFill>
                <a:ea typeface="モトヤアポロ"/>
              </a:rPr>
              <a:t>關鍵</a:t>
            </a:r>
            <a:r>
              <a:rPr lang="zh-TW" altLang="en-US" sz="4200" dirty="0" smtClean="0">
                <a:solidFill>
                  <a:srgbClr val="FFFFFF"/>
                </a:solidFill>
                <a:ea typeface="モトヤアポロ"/>
              </a:rPr>
              <a:t>流程</a:t>
            </a:r>
            <a:endParaRPr lang="en-US" altLang="zh-TW" sz="4200" dirty="0">
              <a:solidFill>
                <a:srgbClr val="FFFFFF"/>
              </a:solidFill>
              <a:ea typeface="モトヤアポロ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430311" y="5110170"/>
            <a:ext cx="2886285" cy="932997"/>
          </a:xfrm>
          <a:prstGeom prst="roundRect">
            <a:avLst>
              <a:gd name="adj" fmla="val 50000"/>
            </a:avLst>
          </a:prstGeom>
          <a:solidFill>
            <a:srgbClr val="80A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22"/>
          <p:cNvSpPr txBox="1"/>
          <p:nvPr/>
        </p:nvSpPr>
        <p:spPr>
          <a:xfrm>
            <a:off x="455399" y="5066042"/>
            <a:ext cx="2773596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880"/>
              </a:lnSpc>
            </a:pPr>
            <a:r>
              <a:rPr lang="zh-TW" altLang="en-US" sz="4200" dirty="0" smtClean="0">
                <a:solidFill>
                  <a:srgbClr val="FFFFFF"/>
                </a:solidFill>
                <a:ea typeface="モトヤアポロ"/>
              </a:rPr>
              <a:t>利潤公式</a:t>
            </a:r>
            <a:endParaRPr lang="en-US" altLang="zh-TW" sz="4200" dirty="0">
              <a:solidFill>
                <a:srgbClr val="FFFFFF"/>
              </a:solidFill>
              <a:ea typeface="モトヤアポロ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60792" y="1697970"/>
            <a:ext cx="3818607" cy="932997"/>
          </a:xfrm>
          <a:prstGeom prst="roundRect">
            <a:avLst>
              <a:gd name="adj" fmla="val 50000"/>
            </a:avLst>
          </a:prstGeom>
          <a:solidFill>
            <a:srgbClr val="398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TextBox 22"/>
          <p:cNvSpPr txBox="1"/>
          <p:nvPr/>
        </p:nvSpPr>
        <p:spPr>
          <a:xfrm>
            <a:off x="705101" y="1653711"/>
            <a:ext cx="3308280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880"/>
              </a:lnSpc>
            </a:pPr>
            <a:r>
              <a:rPr lang="zh-TW" altLang="en-US" sz="4200" dirty="0">
                <a:solidFill>
                  <a:srgbClr val="FFFFFF"/>
                </a:solidFill>
                <a:ea typeface="モトヤアポロ"/>
              </a:rPr>
              <a:t>顧客價値主張</a:t>
            </a:r>
            <a:endParaRPr lang="en-US" altLang="zh-TW" sz="4200" dirty="0">
              <a:solidFill>
                <a:srgbClr val="FFFFFF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59" r="8981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73289" y="5942943"/>
            <a:ext cx="472761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4" name="TextBox 4"/>
          <p:cNvSpPr txBox="1"/>
          <p:nvPr/>
        </p:nvSpPr>
        <p:spPr>
          <a:xfrm>
            <a:off x="2173289" y="6072187"/>
            <a:ext cx="472761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現行專案建構成果</a:t>
            </a:r>
          </a:p>
        </p:txBody>
      </p:sp>
      <p:grpSp>
        <p:nvGrpSpPr>
          <p:cNvPr id="5" name="Group 5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64515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>
                <a:solidFill>
                  <a:srgbClr val="66485E"/>
                </a:solidFill>
                <a:ea typeface="源石ゴシック Bold"/>
              </a:rPr>
              <a:t>平台與架構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519672" y="7933605"/>
            <a:ext cx="4711604" cy="3781941"/>
            <a:chOff x="0" y="0"/>
            <a:chExt cx="6282139" cy="504258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>
                  <a:alpha val="49804"/>
                </a:srgbClr>
              </a:solidFill>
            </p:spPr>
          </p:sp>
        </p:grpSp>
      </p:grpSp>
      <p:sp>
        <p:nvSpPr>
          <p:cNvPr id="10" name="AutoShape 10"/>
          <p:cNvSpPr/>
          <p:nvPr/>
        </p:nvSpPr>
        <p:spPr>
          <a:xfrm rot="-10800000">
            <a:off x="732311" y="1896616"/>
            <a:ext cx="8781939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303257" y="2744386"/>
            <a:ext cx="3743373" cy="6684286"/>
            <a:chOff x="0" y="0"/>
            <a:chExt cx="441354" cy="7880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354" cy="788096"/>
            </a:xfrm>
            <a:custGeom>
              <a:avLst/>
              <a:gdLst/>
              <a:ahLst/>
              <a:cxnLst/>
              <a:rect l="l" t="t" r="r" b="b"/>
              <a:pathLst>
                <a:path w="441354" h="788096">
                  <a:moveTo>
                    <a:pt x="0" y="0"/>
                  </a:moveTo>
                  <a:lnTo>
                    <a:pt x="441354" y="0"/>
                  </a:lnTo>
                  <a:lnTo>
                    <a:pt x="441354" y="788096"/>
                  </a:lnTo>
                  <a:lnTo>
                    <a:pt x="0" y="788096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2928" y="3685635"/>
            <a:ext cx="2031657" cy="996740"/>
          </a:xfrm>
          <a:custGeom>
            <a:avLst/>
            <a:gdLst/>
            <a:ahLst/>
            <a:cxnLst/>
            <a:rect l="l" t="t" r="r" b="b"/>
            <a:pathLst>
              <a:path w="535087" h="262516">
                <a:moveTo>
                  <a:pt x="0" y="0"/>
                </a:moveTo>
                <a:lnTo>
                  <a:pt x="535087" y="0"/>
                </a:lnTo>
                <a:lnTo>
                  <a:pt x="535087" y="262516"/>
                </a:lnTo>
                <a:lnTo>
                  <a:pt x="0" y="262516"/>
                </a:lnTo>
                <a:close/>
              </a:path>
            </a:pathLst>
          </a:custGeom>
          <a:solidFill>
            <a:srgbClr val="ED5B2D"/>
          </a:solidFill>
        </p:spPr>
      </p:sp>
      <p:sp>
        <p:nvSpPr>
          <p:cNvPr id="16" name="TextBox 16"/>
          <p:cNvSpPr txBox="1"/>
          <p:nvPr/>
        </p:nvSpPr>
        <p:spPr>
          <a:xfrm>
            <a:off x="1343045" y="3731634"/>
            <a:ext cx="1627556" cy="86428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510"/>
              </a:lnSpc>
            </a:pPr>
            <a:r>
              <a:rPr lang="en-US" sz="4200" dirty="0">
                <a:solidFill>
                  <a:srgbClr val="FFFFFF"/>
                </a:solidFill>
                <a:latin typeface="源真ゴシック M"/>
              </a:rPr>
              <a:t>User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16950" y="5608924"/>
            <a:ext cx="2363611" cy="1723077"/>
          </a:xfrm>
          <a:custGeom>
            <a:avLst/>
            <a:gdLst/>
            <a:ahLst/>
            <a:cxnLst/>
            <a:rect l="l" t="t" r="r" b="b"/>
            <a:pathLst>
              <a:path w="622515" h="453815">
                <a:moveTo>
                  <a:pt x="0" y="0"/>
                </a:moveTo>
                <a:lnTo>
                  <a:pt x="622515" y="0"/>
                </a:lnTo>
                <a:lnTo>
                  <a:pt x="622515" y="453815"/>
                </a:lnTo>
                <a:lnTo>
                  <a:pt x="0" y="453815"/>
                </a:lnTo>
                <a:close/>
              </a:path>
            </a:pathLst>
          </a:custGeom>
          <a:solidFill>
            <a:srgbClr val="ED5B2D"/>
          </a:solidFill>
        </p:spPr>
      </p:sp>
      <p:sp>
        <p:nvSpPr>
          <p:cNvPr id="19" name="TextBox 19"/>
          <p:cNvSpPr txBox="1"/>
          <p:nvPr/>
        </p:nvSpPr>
        <p:spPr>
          <a:xfrm>
            <a:off x="902690" y="5523450"/>
            <a:ext cx="2602213" cy="167867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510"/>
              </a:lnSpc>
            </a:pPr>
            <a:r>
              <a:rPr lang="en-US" sz="4200" dirty="0">
                <a:solidFill>
                  <a:srgbClr val="FFFFFF"/>
                </a:solidFill>
                <a:latin typeface="源真ゴシック M"/>
              </a:rPr>
              <a:t>Client</a:t>
            </a:r>
          </a:p>
          <a:p>
            <a:pPr algn="ctr">
              <a:lnSpc>
                <a:spcPts val="6510"/>
              </a:lnSpc>
            </a:pPr>
            <a:r>
              <a:rPr lang="en-US" sz="4200" dirty="0">
                <a:solidFill>
                  <a:srgbClr val="FFFFFF"/>
                </a:solidFill>
                <a:latin typeface="源真ゴシック M"/>
              </a:rPr>
              <a:t>(Phone)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025622" y="2744386"/>
            <a:ext cx="7998069" cy="6683487"/>
            <a:chOff x="0" y="0"/>
            <a:chExt cx="942995" cy="7880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2995" cy="788002"/>
            </a:xfrm>
            <a:custGeom>
              <a:avLst/>
              <a:gdLst/>
              <a:ahLst/>
              <a:cxnLst/>
              <a:rect l="l" t="t" r="r" b="b"/>
              <a:pathLst>
                <a:path w="942995" h="788002">
                  <a:moveTo>
                    <a:pt x="0" y="0"/>
                  </a:moveTo>
                  <a:lnTo>
                    <a:pt x="942995" y="0"/>
                  </a:lnTo>
                  <a:lnTo>
                    <a:pt x="942995" y="788002"/>
                  </a:lnTo>
                  <a:lnTo>
                    <a:pt x="0" y="788002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80871" y="5432277"/>
            <a:ext cx="3086099" cy="1938876"/>
            <a:chOff x="-1220" y="-46333"/>
            <a:chExt cx="812800" cy="510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7086" cy="453815"/>
            </a:xfrm>
            <a:custGeom>
              <a:avLst/>
              <a:gdLst/>
              <a:ahLst/>
              <a:cxnLst/>
              <a:rect l="l" t="t" r="r" b="b"/>
              <a:pathLst>
                <a:path w="787086" h="453815">
                  <a:moveTo>
                    <a:pt x="0" y="0"/>
                  </a:moveTo>
                  <a:lnTo>
                    <a:pt x="787086" y="0"/>
                  </a:lnTo>
                  <a:lnTo>
                    <a:pt x="787086" y="453815"/>
                  </a:lnTo>
                  <a:lnTo>
                    <a:pt x="0" y="453815"/>
                  </a:lnTo>
                  <a:close/>
                </a:path>
              </a:pathLst>
            </a:custGeom>
            <a:solidFill>
              <a:srgbClr val="3F659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-1220" y="-46333"/>
              <a:ext cx="812800" cy="510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 err="1">
                  <a:solidFill>
                    <a:srgbClr val="FFFFFF"/>
                  </a:solidFill>
                  <a:latin typeface="源真ゴシック M"/>
                </a:rPr>
                <a:t>Controler</a:t>
              </a:r>
              <a:endParaRPr lang="en-US" sz="4200" dirty="0">
                <a:solidFill>
                  <a:srgbClr val="FFFFFF"/>
                </a:solidFill>
                <a:latin typeface="源真ゴシック M"/>
              </a:endParaRPr>
            </a:p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(Router)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051792" y="3154537"/>
            <a:ext cx="3593795" cy="1925226"/>
            <a:chOff x="0" y="-44018"/>
            <a:chExt cx="946514" cy="5070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6514" cy="453815"/>
            </a:xfrm>
            <a:custGeom>
              <a:avLst/>
              <a:gdLst/>
              <a:ahLst/>
              <a:cxnLst/>
              <a:rect l="l" t="t" r="r" b="b"/>
              <a:pathLst>
                <a:path w="946514" h="453815">
                  <a:moveTo>
                    <a:pt x="0" y="0"/>
                  </a:moveTo>
                  <a:lnTo>
                    <a:pt x="946514" y="0"/>
                  </a:lnTo>
                  <a:lnTo>
                    <a:pt x="946514" y="453815"/>
                  </a:lnTo>
                  <a:lnTo>
                    <a:pt x="0" y="453815"/>
                  </a:lnTo>
                  <a:close/>
                </a:path>
              </a:pathLst>
            </a:custGeom>
            <a:solidFill>
              <a:srgbClr val="3F659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1115" y="-44018"/>
              <a:ext cx="935399" cy="507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Data Access</a:t>
              </a:r>
            </a:p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(Spring JPA)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281744" y="3321667"/>
            <a:ext cx="3086099" cy="1723077"/>
            <a:chOff x="-18750" y="0"/>
            <a:chExt cx="812800" cy="4538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87086" cy="453815"/>
            </a:xfrm>
            <a:custGeom>
              <a:avLst/>
              <a:gdLst/>
              <a:ahLst/>
              <a:cxnLst/>
              <a:rect l="l" t="t" r="r" b="b"/>
              <a:pathLst>
                <a:path w="787086" h="453815">
                  <a:moveTo>
                    <a:pt x="0" y="0"/>
                  </a:moveTo>
                  <a:lnTo>
                    <a:pt x="787086" y="0"/>
                  </a:lnTo>
                  <a:lnTo>
                    <a:pt x="787086" y="453815"/>
                  </a:lnTo>
                  <a:lnTo>
                    <a:pt x="0" y="453815"/>
                  </a:lnTo>
                  <a:close/>
                </a:path>
              </a:pathLst>
            </a:custGeom>
            <a:solidFill>
              <a:srgbClr val="3F659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-18750" y="11500"/>
              <a:ext cx="812800" cy="39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Specific</a:t>
              </a:r>
            </a:p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Service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24648" y="2744386"/>
            <a:ext cx="4351366" cy="6683487"/>
            <a:chOff x="0" y="0"/>
            <a:chExt cx="513038" cy="78800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13038" cy="788002"/>
            </a:xfrm>
            <a:custGeom>
              <a:avLst/>
              <a:gdLst/>
              <a:ahLst/>
              <a:cxnLst/>
              <a:rect l="l" t="t" r="r" b="b"/>
              <a:pathLst>
                <a:path w="513038" h="788002">
                  <a:moveTo>
                    <a:pt x="0" y="0"/>
                  </a:moveTo>
                  <a:lnTo>
                    <a:pt x="513038" y="0"/>
                  </a:lnTo>
                  <a:lnTo>
                    <a:pt x="513038" y="788002"/>
                  </a:lnTo>
                  <a:lnTo>
                    <a:pt x="0" y="7880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391601" y="5920665"/>
            <a:ext cx="2673975" cy="1077769"/>
            <a:chOff x="0" y="-15882"/>
            <a:chExt cx="704257" cy="28385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89372" cy="262516"/>
            </a:xfrm>
            <a:custGeom>
              <a:avLst/>
              <a:gdLst/>
              <a:ahLst/>
              <a:cxnLst/>
              <a:rect l="l" t="t" r="r" b="b"/>
              <a:pathLst>
                <a:path w="689372" h="262516">
                  <a:moveTo>
                    <a:pt x="0" y="0"/>
                  </a:moveTo>
                  <a:lnTo>
                    <a:pt x="689372" y="0"/>
                  </a:lnTo>
                  <a:lnTo>
                    <a:pt x="689372" y="262516"/>
                  </a:lnTo>
                  <a:lnTo>
                    <a:pt x="0" y="262516"/>
                  </a:lnTo>
                  <a:close/>
                </a:path>
              </a:pathLst>
            </a:custGeom>
            <a:solidFill>
              <a:srgbClr val="FA6363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5882"/>
              <a:ext cx="704257" cy="28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 err="1">
                  <a:solidFill>
                    <a:srgbClr val="FFFFFF"/>
                  </a:solidFill>
                  <a:latin typeface="源真ゴシック M"/>
                </a:rPr>
                <a:t>MariaDB</a:t>
              </a:r>
              <a:endParaRPr lang="en-US" sz="4200" dirty="0">
                <a:solidFill>
                  <a:srgbClr val="FFFFFF"/>
                </a:solidFill>
                <a:latin typeface="源真ゴシック M"/>
              </a:endParaRPr>
            </a:p>
          </p:txBody>
        </p:sp>
      </p:grpSp>
      <p:sp>
        <p:nvSpPr>
          <p:cNvPr id="38" name="AutoShape 38"/>
          <p:cNvSpPr/>
          <p:nvPr/>
        </p:nvSpPr>
        <p:spPr>
          <a:xfrm rot="5389337">
            <a:off x="1748562" y="5133519"/>
            <a:ext cx="90318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 rot="-10800000">
            <a:off x="3380561" y="6425812"/>
            <a:ext cx="2004829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 rot="-5400000">
            <a:off x="6609026" y="5291642"/>
            <a:ext cx="54142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 rot="-20758">
            <a:off x="8373964" y="4185251"/>
            <a:ext cx="67769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2" name="TextBox 42"/>
          <p:cNvSpPr txBox="1"/>
          <p:nvPr/>
        </p:nvSpPr>
        <p:spPr>
          <a:xfrm>
            <a:off x="13755656" y="3326810"/>
            <a:ext cx="183474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1"/>
              </a:lnSpc>
            </a:pPr>
            <a:r>
              <a:rPr lang="en-US" sz="4894" dirty="0">
                <a:solidFill>
                  <a:srgbClr val="000000"/>
                </a:solidFill>
                <a:latin typeface="Arimo"/>
              </a:rPr>
              <a:t>JDBC</a:t>
            </a:r>
          </a:p>
        </p:txBody>
      </p:sp>
      <p:sp>
        <p:nvSpPr>
          <p:cNvPr id="43" name="AutoShape 43"/>
          <p:cNvSpPr/>
          <p:nvPr/>
        </p:nvSpPr>
        <p:spPr>
          <a:xfrm rot="5421083">
            <a:off x="14806621" y="5058600"/>
            <a:ext cx="1798449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12645587" y="4171457"/>
            <a:ext cx="3054744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519672" y="2988662"/>
            <a:ext cx="837749" cy="66601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6582279" y="2956599"/>
            <a:ext cx="966598" cy="969021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1651547" y="8142255"/>
            <a:ext cx="1082798" cy="1082798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664035" y="406228"/>
            <a:ext cx="927762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>
                <a:solidFill>
                  <a:srgbClr val="66485E"/>
                </a:solidFill>
                <a:ea typeface="源石ゴシック Bold"/>
              </a:rPr>
              <a:t>平台系統架構圖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19672" y="8008905"/>
            <a:ext cx="3358167" cy="93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7"/>
              </a:lnSpc>
            </a:pPr>
            <a:r>
              <a:rPr lang="en-US" sz="5376">
                <a:solidFill>
                  <a:srgbClr val="000000"/>
                </a:solidFill>
                <a:latin typeface="Arimo"/>
              </a:rPr>
              <a:t>Client side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140542" y="8003900"/>
            <a:ext cx="3768228" cy="93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7"/>
              </a:lnSpc>
            </a:pPr>
            <a:r>
              <a:rPr lang="en-US" sz="5376">
                <a:solidFill>
                  <a:srgbClr val="000000"/>
                </a:solidFill>
                <a:latin typeface="Arimo"/>
              </a:rPr>
              <a:t>Server side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415919" y="8061202"/>
            <a:ext cx="456882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Arimo"/>
              </a:rPr>
              <a:t>Datadase side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477818" y="5099383"/>
            <a:ext cx="187964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HTTP/HTTPS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JSON Format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Reply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03216" y="6562417"/>
            <a:ext cx="126382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</a:rPr>
              <a:t>Request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89742"/>
            <a:ext cx="10162958" cy="5381682"/>
            <a:chOff x="0" y="0"/>
            <a:chExt cx="13550610" cy="717557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 t="10334" b="10334"/>
            <a:stretch>
              <a:fillRect/>
            </a:stretch>
          </p:blipFill>
          <p:spPr>
            <a:xfrm>
              <a:off x="0" y="0"/>
              <a:ext cx="13550610" cy="717557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8100000">
            <a:off x="5116134" y="-1028155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8" name="AutoShape 8"/>
          <p:cNvSpPr/>
          <p:nvPr/>
        </p:nvSpPr>
        <p:spPr>
          <a:xfrm>
            <a:off x="10162958" y="-31152"/>
            <a:ext cx="8125042" cy="10318152"/>
          </a:xfrm>
          <a:prstGeom prst="rect">
            <a:avLst/>
          </a:prstGeom>
          <a:solidFill>
            <a:srgbClr val="61A6AB"/>
          </a:solidFill>
        </p:spPr>
      </p:sp>
      <p:sp>
        <p:nvSpPr>
          <p:cNvPr id="9" name="AutoShape 9"/>
          <p:cNvSpPr/>
          <p:nvPr/>
        </p:nvSpPr>
        <p:spPr>
          <a:xfrm>
            <a:off x="12707123" y="2463982"/>
            <a:ext cx="4796666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0" name="AutoShape 10"/>
          <p:cNvSpPr/>
          <p:nvPr/>
        </p:nvSpPr>
        <p:spPr>
          <a:xfrm>
            <a:off x="10951848" y="3105224"/>
            <a:ext cx="4153608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1" name="TextBox 11"/>
          <p:cNvSpPr txBox="1"/>
          <p:nvPr/>
        </p:nvSpPr>
        <p:spPr>
          <a:xfrm>
            <a:off x="10992015" y="1998587"/>
            <a:ext cx="6466927" cy="564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F6F6E9"/>
                </a:solidFill>
                <a:ea typeface="源真ゴシック M"/>
              </a:rPr>
              <a:t>我們認為</a:t>
            </a:r>
            <a:r>
              <a:rPr lang="en-US" sz="3200">
                <a:solidFill>
                  <a:srgbClr val="F6F6E9"/>
                </a:solidFill>
                <a:ea typeface="源真ゴシック M Bold"/>
              </a:rPr>
              <a:t>最有效率增加三校學生間交流的方式：</a:t>
            </a:r>
            <a:r>
              <a:rPr lang="en-US" sz="3200" u="none">
                <a:solidFill>
                  <a:srgbClr val="F6F6E9"/>
                </a:solidFill>
                <a:ea typeface="源真ゴシック M Bold"/>
              </a:rPr>
              <a:t>參加活動</a:t>
            </a:r>
          </a:p>
          <a:p>
            <a:pPr marL="0" lvl="0" indent="0" algn="just">
              <a:lnSpc>
                <a:spcPts val="4960"/>
              </a:lnSpc>
              <a:spcBef>
                <a:spcPct val="0"/>
              </a:spcBef>
            </a:pPr>
            <a:endParaRPr lang="en-US" sz="3200" u="none">
              <a:solidFill>
                <a:srgbClr val="F6F6E9"/>
              </a:solidFill>
              <a:ea typeface="源真ゴシック M Bold"/>
            </a:endParaRPr>
          </a:p>
          <a:p>
            <a:pPr marL="0" lvl="0" indent="0" algn="just">
              <a:lnSpc>
                <a:spcPts val="4960"/>
              </a:lnSpc>
              <a:spcBef>
                <a:spcPct val="0"/>
              </a:spcBef>
            </a:pPr>
            <a:r>
              <a:rPr lang="en-US" sz="3200" u="none">
                <a:solidFill>
                  <a:srgbClr val="F6F6E9"/>
                </a:solidFill>
                <a:ea typeface="源真ゴシック M"/>
              </a:rPr>
              <a:t>透由參加社團或是系上舉辦的活動，是認識新朋友的好機會，而參加不同學校、不同系所、社團舉辦的活動更能讓同學拓展人脈、擴大視野、增廣見聞，進而豐富大學生活的體驗。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2353676" y="3516494"/>
            <a:ext cx="5455605" cy="709982"/>
            <a:chOff x="0" y="0"/>
            <a:chExt cx="7274140" cy="946643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7274140" cy="946643"/>
            </a:xfrm>
            <a:prstGeom prst="rect">
              <a:avLst/>
            </a:prstGeom>
            <a:solidFill>
              <a:srgbClr val="F7B9A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340598" y="103540"/>
              <a:ext cx="6592945" cy="69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59"/>
                </a:lnSpc>
              </a:pPr>
              <a:r>
                <a:rPr lang="en-US" sz="3199" spc="2047" dirty="0" err="1">
                  <a:solidFill>
                    <a:srgbClr val="FDFDFD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可能的解決方案</a:t>
              </a:r>
              <a:endParaRPr lang="en-US" sz="3199" spc="2047" dirty="0">
                <a:solidFill>
                  <a:srgbClr val="FDFDFD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1898730">
            <a:off x="15048748" y="7061715"/>
            <a:ext cx="4787683" cy="2784861"/>
            <a:chOff x="0" y="0"/>
            <a:chExt cx="6383578" cy="371314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1203081" y="989889"/>
            <a:ext cx="7940919" cy="212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8"/>
              </a:lnSpc>
            </a:pPr>
            <a:r>
              <a:rPr lang="en-US" sz="72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問題一</a:t>
            </a:r>
            <a:endParaRPr lang="en-US" sz="72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6672"/>
              </a:lnSpc>
            </a:pP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三校學生，彼此交流機會不足</a:t>
            </a:r>
            <a:endParaRPr lang="en-US" sz="48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769116" y="1867434"/>
            <a:ext cx="12589787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00839" y="377046"/>
            <a:ext cx="13026753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>
                <a:solidFill>
                  <a:srgbClr val="66485E"/>
                </a:solidFill>
                <a:ea typeface="源石ゴシック Bold"/>
              </a:rPr>
              <a:t>開發方法、軟硬體選擇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33902"/>
              </p:ext>
            </p:extLst>
          </p:nvPr>
        </p:nvGraphicFramePr>
        <p:xfrm>
          <a:off x="700839" y="2905389"/>
          <a:ext cx="7315200" cy="226695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kern="1200" dirty="0" err="1">
                          <a:solidFill>
                            <a:srgbClr val="000000"/>
                          </a:solidFill>
                          <a:latin typeface="+mn-lt"/>
                          <a:ea typeface="源真ゴシック M Bold"/>
                          <a:cs typeface="+mn-cs"/>
                        </a:rPr>
                        <a:t>開發方法</a:t>
                      </a:r>
                      <a:endParaRPr lang="en-US" sz="3200" u="none" kern="1200" dirty="0">
                        <a:solidFill>
                          <a:srgbClr val="000000"/>
                        </a:solidFill>
                        <a:latin typeface="+mn-lt"/>
                        <a:ea typeface="源真ゴシック M Bold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ea typeface="源真ゴシック M"/>
                        </a:rPr>
                        <a:t>瀑布式開發</a:t>
                      </a:r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kern="1200" dirty="0" err="1">
                          <a:solidFill>
                            <a:srgbClr val="000000"/>
                          </a:solidFill>
                          <a:latin typeface="+mn-lt"/>
                          <a:ea typeface="源真ゴシック M Bold"/>
                          <a:cs typeface="+mn-cs"/>
                        </a:rPr>
                        <a:t>資料庫</a:t>
                      </a:r>
                      <a:endParaRPr lang="en-US" sz="3200" u="none" kern="1200" dirty="0">
                        <a:solidFill>
                          <a:srgbClr val="000000"/>
                        </a:solidFill>
                        <a:latin typeface="+mn-lt"/>
                        <a:ea typeface="源真ゴシック M Bold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源真ゴシック M"/>
                        </a:rPr>
                        <a:t>MariaDB</a:t>
                      </a:r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468950"/>
              </p:ext>
            </p:extLst>
          </p:nvPr>
        </p:nvGraphicFramePr>
        <p:xfrm>
          <a:off x="8383325" y="2905389"/>
          <a:ext cx="9168875" cy="5664585"/>
        </p:xfrm>
        <a:graphic>
          <a:graphicData uri="http://schemas.openxmlformats.org/drawingml/2006/table">
            <a:tbl>
              <a:tblPr/>
              <a:tblGrid>
                <a:gridCol w="2433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7110">
                <a:tc>
                  <a:txBody>
                    <a:bodyPr/>
                    <a:lstStyle/>
                    <a:p>
                      <a:endParaRPr lang="zh-TW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前端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Java(Android Studio)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1971">
                <a:tc>
                  <a:txBody>
                    <a:bodyPr/>
                    <a:lstStyle/>
                    <a:p>
                      <a:endParaRPr lang="zh-TW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後端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Java + (spring boot)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7752">
                <a:tc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前端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Postman/</a:t>
                      </a:r>
                    </a:p>
                    <a:p>
                      <a:pPr algn="ctr"/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MySQL workbench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7752">
                <a:tc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後端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 err="1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內建VM</a:t>
                      </a:r>
                      <a:endParaRPr lang="en-US" sz="3200" dirty="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  <a:p>
                      <a:pPr algn="ctr"/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個人智慧型手機</a:t>
                      </a:r>
                      <a:endParaRPr lang="en-US" sz="3200" dirty="0">
                        <a:solidFill>
                          <a:srgbClr val="000000"/>
                        </a:solidFill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8789686" y="3170574"/>
            <a:ext cx="162556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開發程式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語言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89686" y="6134100"/>
            <a:ext cx="162556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測試監控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環境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519672" y="7933605"/>
            <a:ext cx="4711604" cy="3781941"/>
            <a:chOff x="0" y="0"/>
            <a:chExt cx="6282139" cy="504258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>
                  <a:alpha val="49804"/>
                </a:srgbClr>
              </a:solidFill>
            </p:spPr>
          </p:sp>
        </p:grp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642" t="-5687" r="-17370" b="-34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9758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AutoShape 18"/>
          <p:cNvSpPr/>
          <p:nvPr/>
        </p:nvSpPr>
        <p:spPr>
          <a:xfrm rot="-827868">
            <a:off x="10624870" y="869544"/>
            <a:ext cx="1134977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13276683" y="4673790"/>
            <a:ext cx="2676039" cy="699465"/>
            <a:chOff x="0" y="0"/>
            <a:chExt cx="704800" cy="1842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97500" y="12218"/>
              <a:ext cx="504342" cy="15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已報名活動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首頁</a:t>
            </a:r>
          </a:p>
        </p:txBody>
      </p:sp>
      <p:grpSp>
        <p:nvGrpSpPr>
          <p:cNvPr id="24" name="Group 24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6" name="Group 26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8" name="AutoShape 28"/>
          <p:cNvSpPr/>
          <p:nvPr/>
        </p:nvSpPr>
        <p:spPr>
          <a:xfrm>
            <a:off x="11743471" y="734887"/>
            <a:ext cx="135685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AutoShape 32"/>
          <p:cNvSpPr/>
          <p:nvPr/>
        </p:nvSpPr>
        <p:spPr>
          <a:xfrm rot="921018">
            <a:off x="11166136" y="1487985"/>
            <a:ext cx="587820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1743471" y="1564940"/>
            <a:ext cx="135685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7" name="AutoShape 37"/>
          <p:cNvSpPr/>
          <p:nvPr/>
        </p:nvSpPr>
        <p:spPr>
          <a:xfrm>
            <a:off x="10830567" y="2510763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1" name="AutoShape 41"/>
          <p:cNvSpPr/>
          <p:nvPr/>
        </p:nvSpPr>
        <p:spPr>
          <a:xfrm>
            <a:off x="10976927" y="6464925"/>
            <a:ext cx="2123395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2" name="Group 42"/>
          <p:cNvGrpSpPr/>
          <p:nvPr/>
        </p:nvGrpSpPr>
        <p:grpSpPr>
          <a:xfrm>
            <a:off x="13061290" y="6162818"/>
            <a:ext cx="3086102" cy="699465"/>
            <a:chOff x="-56729" y="0"/>
            <a:chExt cx="812800" cy="18422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-56729" y="15830"/>
              <a:ext cx="812800" cy="152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校別選單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45" name="AutoShape 45"/>
          <p:cNvSpPr/>
          <p:nvPr/>
        </p:nvSpPr>
        <p:spPr>
          <a:xfrm>
            <a:off x="10713317" y="7640862"/>
            <a:ext cx="238700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6" name="Group 46"/>
          <p:cNvGrpSpPr/>
          <p:nvPr/>
        </p:nvGrpSpPr>
        <p:grpSpPr>
          <a:xfrm>
            <a:off x="13058568" y="7338755"/>
            <a:ext cx="3086102" cy="699465"/>
            <a:chOff x="-57446" y="0"/>
            <a:chExt cx="812800" cy="18422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-57446" y="11130"/>
              <a:ext cx="812800" cy="161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校方功能欄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49" name="AutoShape 49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50" name="Group 50"/>
          <p:cNvGrpSpPr/>
          <p:nvPr/>
        </p:nvGrpSpPr>
        <p:grpSpPr>
          <a:xfrm>
            <a:off x="13276683" y="8794159"/>
            <a:ext cx="2676039" cy="699465"/>
            <a:chOff x="0" y="0"/>
            <a:chExt cx="704800" cy="18422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87255" y="15179"/>
              <a:ext cx="523398" cy="14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76683" y="352360"/>
            <a:ext cx="2676039" cy="699465"/>
            <a:chOff x="0" y="0"/>
            <a:chExt cx="704800" cy="1842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43960" y="8856"/>
              <a:ext cx="416742" cy="166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通知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276683" y="1262832"/>
            <a:ext cx="2676039" cy="699465"/>
            <a:chOff x="0" y="0"/>
            <a:chExt cx="704800" cy="18422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58941" y="25815"/>
              <a:ext cx="386779" cy="142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聊天室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276683" y="2161031"/>
            <a:ext cx="2676039" cy="699465"/>
            <a:chOff x="0" y="0"/>
            <a:chExt cx="704800" cy="18422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55843" y="41479"/>
              <a:ext cx="387657" cy="104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廣告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787" t="-6121" r="-14846" b="-87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9758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652" y="4662278"/>
            <a:ext cx="3086102" cy="710977"/>
            <a:chOff x="-54000" y="-3032"/>
            <a:chExt cx="812800" cy="1872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00" y="-3032"/>
              <a:ext cx="812800" cy="16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活動資訊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713317" y="7882510"/>
            <a:ext cx="238700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7580402"/>
            <a:ext cx="3086102" cy="699465"/>
            <a:chOff x="-54000" y="0"/>
            <a:chExt cx="812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4335"/>
              <a:ext cx="812800" cy="175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新增活動按鈕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6" name="Group 26"/>
          <p:cNvGrpSpPr/>
          <p:nvPr/>
        </p:nvGrpSpPr>
        <p:grpSpPr>
          <a:xfrm>
            <a:off x="13071652" y="8794159"/>
            <a:ext cx="3086102" cy="699465"/>
            <a:chOff x="-54000" y="0"/>
            <a:chExt cx="812800" cy="18422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-54000" y="13977"/>
              <a:ext cx="812800" cy="156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活動頁</a:t>
            </a:r>
          </a:p>
        </p:txBody>
      </p:sp>
      <p:grpSp>
        <p:nvGrpSpPr>
          <p:cNvPr id="31" name="Group 31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33" name="Group 33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35" name="AutoShape 35"/>
          <p:cNvSpPr/>
          <p:nvPr/>
        </p:nvSpPr>
        <p:spPr>
          <a:xfrm>
            <a:off x="8281969" y="1028700"/>
            <a:ext cx="4762018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6" name="Group 36"/>
          <p:cNvGrpSpPr/>
          <p:nvPr/>
        </p:nvGrpSpPr>
        <p:grpSpPr>
          <a:xfrm>
            <a:off x="13112388" y="478818"/>
            <a:ext cx="3086102" cy="1092489"/>
            <a:chOff x="-43271" y="-14459"/>
            <a:chExt cx="812800" cy="28773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-43271" y="-14459"/>
              <a:ext cx="812800" cy="284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活動列表</a:t>
              </a:r>
              <a:endParaRPr lang="en-US" sz="2799" dirty="0">
                <a:solidFill>
                  <a:srgbClr val="F6F6E9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參加者</a:t>
              </a:r>
              <a:r>
                <a:rPr lang="en-US" sz="2799" dirty="0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082" t="-6515" r="-16945" b="-189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9758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43988" y="4673790"/>
            <a:ext cx="3086102" cy="699465"/>
            <a:chOff x="-61286" y="0"/>
            <a:chExt cx="812800" cy="184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61286" y="9054"/>
              <a:ext cx="812800" cy="16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活動資訊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8757535"/>
            <a:ext cx="3086102" cy="736089"/>
            <a:chOff x="-54000" y="-9646"/>
            <a:chExt cx="812800" cy="193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-9646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11215736" y="1028700"/>
            <a:ext cx="1828250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112388" y="513814"/>
            <a:ext cx="3086102" cy="1081364"/>
            <a:chOff x="-43271" y="-5242"/>
            <a:chExt cx="812800" cy="28480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43271" y="-5242"/>
              <a:ext cx="812800" cy="284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活動管理</a:t>
              </a:r>
              <a:endParaRPr lang="en-US" sz="2799" dirty="0">
                <a:solidFill>
                  <a:srgbClr val="F6F6E9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主辦方</a:t>
              </a:r>
              <a:r>
                <a:rPr lang="en-US" sz="2799" dirty="0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)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活動頁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5583" t="-5993" r="-14951" b="-55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5440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652" y="4217554"/>
            <a:ext cx="3086102" cy="736089"/>
            <a:chOff x="-54000" y="-6436"/>
            <a:chExt cx="812800" cy="1938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00" y="-6436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好友資訊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276683" y="8794159"/>
            <a:ext cx="2676039" cy="699465"/>
            <a:chOff x="0" y="0"/>
            <a:chExt cx="704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8622309" y="2958795"/>
            <a:ext cx="4421677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059141" y="2609062"/>
            <a:ext cx="3086102" cy="699465"/>
            <a:chOff x="-57295" y="0"/>
            <a:chExt cx="812800" cy="1842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57295" y="11070"/>
              <a:ext cx="812800" cy="161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好友列表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個人頁</a:t>
            </a:r>
          </a:p>
        </p:txBody>
      </p:sp>
      <p:sp>
        <p:nvSpPr>
          <p:cNvPr id="35" name="AutoShape 35"/>
          <p:cNvSpPr/>
          <p:nvPr/>
        </p:nvSpPr>
        <p:spPr>
          <a:xfrm rot="-1097906">
            <a:off x="10333669" y="1352144"/>
            <a:ext cx="1428457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1726010" y="1128587"/>
            <a:ext cx="135685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0" name="AutoShape 40"/>
          <p:cNvSpPr/>
          <p:nvPr/>
        </p:nvSpPr>
        <p:spPr>
          <a:xfrm rot="886207">
            <a:off x="11083291" y="1876185"/>
            <a:ext cx="653517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11726010" y="1958640"/>
            <a:ext cx="135685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2" name="Group 42"/>
          <p:cNvGrpSpPr/>
          <p:nvPr/>
        </p:nvGrpSpPr>
        <p:grpSpPr>
          <a:xfrm>
            <a:off x="13054191" y="1656532"/>
            <a:ext cx="3086102" cy="699465"/>
            <a:chOff x="-54000" y="0"/>
            <a:chExt cx="812800" cy="18422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-54000" y="11464"/>
              <a:ext cx="812800" cy="160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設定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054191" y="746060"/>
            <a:ext cx="3086102" cy="699465"/>
            <a:chOff x="-54000" y="0"/>
            <a:chExt cx="812800" cy="18422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-54000" y="22863"/>
              <a:ext cx="812800" cy="14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登出按鈕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786" t="-6082" r="-16190" b="-178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5440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100322" y="4241990"/>
            <a:ext cx="3086102" cy="699465"/>
            <a:chOff x="-46449" y="0"/>
            <a:chExt cx="812800" cy="184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46449" y="26694"/>
              <a:ext cx="812800" cy="130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待確認好友資訊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8794159"/>
            <a:ext cx="3086102" cy="699465"/>
            <a:chOff x="-54000" y="0"/>
            <a:chExt cx="812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13977"/>
              <a:ext cx="812800" cy="156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10691175" y="2958795"/>
            <a:ext cx="235281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054191" y="2632875"/>
            <a:ext cx="3086102" cy="699465"/>
            <a:chOff x="-54000" y="0"/>
            <a:chExt cx="812800" cy="1842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54000" y="7772"/>
              <a:ext cx="812800" cy="16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待確認好友列表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33" name="AutoShape 33"/>
          <p:cNvSpPr/>
          <p:nvPr/>
        </p:nvSpPr>
        <p:spPr>
          <a:xfrm rot="-1097906">
            <a:off x="10333669" y="1352144"/>
            <a:ext cx="1428457" cy="0"/>
          </a:xfrm>
          <a:prstGeom prst="line">
            <a:avLst/>
          </a:prstGeom>
          <a:ln w="47625" cap="flat">
            <a:solidFill>
              <a:srgbClr val="A6A69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1726010" y="1128587"/>
            <a:ext cx="1356851" cy="0"/>
          </a:xfrm>
          <a:prstGeom prst="line">
            <a:avLst/>
          </a:prstGeom>
          <a:ln w="47625" cap="flat">
            <a:solidFill>
              <a:srgbClr val="A6A69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8" name="AutoShape 38"/>
          <p:cNvSpPr/>
          <p:nvPr/>
        </p:nvSpPr>
        <p:spPr>
          <a:xfrm rot="886207">
            <a:off x="11083291" y="1876185"/>
            <a:ext cx="653517" cy="0"/>
          </a:xfrm>
          <a:prstGeom prst="line">
            <a:avLst/>
          </a:prstGeom>
          <a:ln w="47625" cap="flat">
            <a:solidFill>
              <a:srgbClr val="A6A69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1726010" y="1958640"/>
            <a:ext cx="1356851" cy="0"/>
          </a:xfrm>
          <a:prstGeom prst="line">
            <a:avLst/>
          </a:prstGeom>
          <a:ln w="47625" cap="flat">
            <a:solidFill>
              <a:srgbClr val="A6A69F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0" name="Group 40"/>
          <p:cNvGrpSpPr/>
          <p:nvPr/>
        </p:nvGrpSpPr>
        <p:grpSpPr>
          <a:xfrm>
            <a:off x="13066732" y="1656532"/>
            <a:ext cx="3086102" cy="699465"/>
            <a:chOff x="-50697" y="0"/>
            <a:chExt cx="812800" cy="18422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A6A69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-50697" y="24677"/>
              <a:ext cx="812800" cy="131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設定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個人頁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3259222" y="746060"/>
            <a:ext cx="2685087" cy="699465"/>
            <a:chOff x="0" y="0"/>
            <a:chExt cx="707183" cy="18422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A6A69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2383" y="16523"/>
              <a:ext cx="704800" cy="149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登出按鈕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5685" t="-6744" r="-16492" b="-183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2585250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652" y="2283142"/>
            <a:ext cx="3086102" cy="699465"/>
            <a:chOff x="-54000" y="0"/>
            <a:chExt cx="812800" cy="184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00" y="9498"/>
              <a:ext cx="812800" cy="165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問卷資訊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8794159"/>
            <a:ext cx="3086102" cy="699465"/>
            <a:chOff x="-54000" y="0"/>
            <a:chExt cx="812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28809"/>
              <a:ext cx="812800" cy="12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8608357" y="1004888"/>
            <a:ext cx="4435629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074856" y="533717"/>
            <a:ext cx="3086102" cy="1037590"/>
            <a:chOff x="-53156" y="0"/>
            <a:chExt cx="812800" cy="2732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53156" y="4523"/>
              <a:ext cx="812800" cy="238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問卷列表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/>
                </a:rPr>
                <a:t>填寫方</a:t>
              </a: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)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 dirty="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 dirty="0" err="1">
                <a:solidFill>
                  <a:srgbClr val="66485E"/>
                </a:solidFill>
                <a:ea typeface="Ubuntu Bold"/>
              </a:rPr>
              <a:t>介面</a:t>
            </a:r>
            <a:endParaRPr lang="en-US" sz="10400" dirty="0">
              <a:solidFill>
                <a:srgbClr val="66485E"/>
              </a:solidFill>
              <a:ea typeface="Ubuntu Bold"/>
            </a:endParaRPr>
          </a:p>
          <a:p>
            <a:pPr>
              <a:lnSpc>
                <a:spcPts val="14560"/>
              </a:lnSpc>
            </a:pPr>
            <a:r>
              <a:rPr lang="en-US" sz="10400" dirty="0" err="1">
                <a:solidFill>
                  <a:srgbClr val="66485E"/>
                </a:solidFill>
                <a:ea typeface="Ubuntu Bold"/>
              </a:rPr>
              <a:t>展示圖</a:t>
            </a:r>
            <a:endParaRPr lang="en-US" sz="10400" dirty="0">
              <a:solidFill>
                <a:srgbClr val="66485E"/>
              </a:solidFill>
              <a:ea typeface="Ubuntu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問卷頁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5368" t="-6495" r="-16133" b="-101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393" y="8775847"/>
            <a:ext cx="3086102" cy="736089"/>
            <a:chOff x="-54068" y="-4823"/>
            <a:chExt cx="812800" cy="1938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68" y="-4823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3" name="Group 23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問卷頁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0830567" y="2585250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8" name="Group 28"/>
          <p:cNvGrpSpPr/>
          <p:nvPr/>
        </p:nvGrpSpPr>
        <p:grpSpPr>
          <a:xfrm>
            <a:off x="13071393" y="2082963"/>
            <a:ext cx="3086102" cy="1133448"/>
            <a:chOff x="-54068" y="-52722"/>
            <a:chExt cx="812800" cy="2985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-54068" y="-52722"/>
              <a:ext cx="812800" cy="29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問卷資訊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31" name="AutoShape 31"/>
          <p:cNvSpPr/>
          <p:nvPr/>
        </p:nvSpPr>
        <p:spPr>
          <a:xfrm rot="36982">
            <a:off x="10830503" y="992981"/>
            <a:ext cx="2213548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2" name="Group 32"/>
          <p:cNvGrpSpPr/>
          <p:nvPr/>
        </p:nvGrpSpPr>
        <p:grpSpPr>
          <a:xfrm>
            <a:off x="13100067" y="533717"/>
            <a:ext cx="3086102" cy="1037590"/>
            <a:chOff x="-46516" y="0"/>
            <a:chExt cx="812800" cy="2732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-46516" y="14247"/>
              <a:ext cx="812800" cy="238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問卷管理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/>
                </a:rPr>
                <a:t>創建方</a:t>
              </a: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)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10830311" y="7830350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6" name="Group 36"/>
          <p:cNvGrpSpPr/>
          <p:nvPr/>
        </p:nvGrpSpPr>
        <p:grpSpPr>
          <a:xfrm>
            <a:off x="13100066" y="7509930"/>
            <a:ext cx="3086102" cy="736089"/>
            <a:chOff x="-46449" y="-4823"/>
            <a:chExt cx="812800" cy="1938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-46449" y="-4823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新建問卷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5310" t="-6182" r="-15896" b="-125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5440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652" y="4223678"/>
            <a:ext cx="3086102" cy="736089"/>
            <a:chOff x="-54000" y="-4823"/>
            <a:chExt cx="812800" cy="1938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00" y="-4823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抽獎資訊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100322" y="8775847"/>
            <a:ext cx="3086102" cy="736089"/>
            <a:chOff x="-46449" y="-4823"/>
            <a:chExt cx="812800" cy="193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46449" y="-4823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8714569" y="1091895"/>
            <a:ext cx="4346878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TextBox 30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抽獎頁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075608" y="533717"/>
            <a:ext cx="3086102" cy="1037590"/>
            <a:chOff x="-52958" y="0"/>
            <a:chExt cx="812800" cy="2732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-52958" y="17725"/>
              <a:ext cx="812800" cy="224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抽獎列表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/>
                </a:rPr>
                <a:t>參加方</a:t>
              </a: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040" t="-6332" r="-15516" b="-156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34137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95773" y="3111690"/>
            <a:ext cx="3086102" cy="699465"/>
            <a:chOff x="-47647" y="0"/>
            <a:chExt cx="812800" cy="184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47647" y="26179"/>
              <a:ext cx="812800" cy="13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獎品兌換資訊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8794159"/>
            <a:ext cx="3086102" cy="699465"/>
            <a:chOff x="-54000" y="0"/>
            <a:chExt cx="812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12302"/>
              <a:ext cx="812800" cy="156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10708636" y="1004888"/>
            <a:ext cx="235281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112388" y="515325"/>
            <a:ext cx="3086102" cy="1081364"/>
            <a:chOff x="-43271" y="-4844"/>
            <a:chExt cx="812800" cy="28480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43271" y="-4844"/>
              <a:ext cx="812800" cy="284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兌換列表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/>
                </a:rPr>
                <a:t>參加方</a:t>
              </a: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)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抽獎頁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89742"/>
            <a:ext cx="10162958" cy="5381682"/>
            <a:chOff x="0" y="0"/>
            <a:chExt cx="13550610" cy="717557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 t="10334" b="10334"/>
            <a:stretch>
              <a:fillRect/>
            </a:stretch>
          </p:blipFill>
          <p:spPr>
            <a:xfrm>
              <a:off x="0" y="0"/>
              <a:ext cx="13550610" cy="717557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8100000">
            <a:off x="5116134" y="-1028155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8" name="AutoShape 8"/>
          <p:cNvSpPr/>
          <p:nvPr/>
        </p:nvSpPr>
        <p:spPr>
          <a:xfrm>
            <a:off x="10162958" y="-31152"/>
            <a:ext cx="8125042" cy="10318152"/>
          </a:xfrm>
          <a:prstGeom prst="rect">
            <a:avLst/>
          </a:prstGeom>
          <a:solidFill>
            <a:srgbClr val="61A6AB"/>
          </a:solidFill>
        </p:spPr>
      </p:sp>
      <p:sp>
        <p:nvSpPr>
          <p:cNvPr id="9" name="AutoShape 9"/>
          <p:cNvSpPr/>
          <p:nvPr/>
        </p:nvSpPr>
        <p:spPr>
          <a:xfrm>
            <a:off x="14225479" y="2814340"/>
            <a:ext cx="3233464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0" name="AutoShape 10"/>
          <p:cNvSpPr/>
          <p:nvPr/>
        </p:nvSpPr>
        <p:spPr>
          <a:xfrm>
            <a:off x="10951091" y="3564348"/>
            <a:ext cx="6507851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1" name="AutoShape 11"/>
          <p:cNvSpPr/>
          <p:nvPr/>
        </p:nvSpPr>
        <p:spPr>
          <a:xfrm>
            <a:off x="10951091" y="4273697"/>
            <a:ext cx="2531495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2" name="AutoShape 12"/>
          <p:cNvSpPr/>
          <p:nvPr/>
        </p:nvSpPr>
        <p:spPr>
          <a:xfrm>
            <a:off x="10951091" y="5021571"/>
            <a:ext cx="4694529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3" name="AutoShape 13"/>
          <p:cNvSpPr/>
          <p:nvPr/>
        </p:nvSpPr>
        <p:spPr>
          <a:xfrm>
            <a:off x="11471875" y="5736550"/>
            <a:ext cx="3930343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4" name="AutoShape 14"/>
          <p:cNvSpPr/>
          <p:nvPr/>
        </p:nvSpPr>
        <p:spPr>
          <a:xfrm>
            <a:off x="16993339" y="4283222"/>
            <a:ext cx="465603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5" name="TextBox 15"/>
          <p:cNvSpPr txBox="1"/>
          <p:nvPr/>
        </p:nvSpPr>
        <p:spPr>
          <a:xfrm>
            <a:off x="10992015" y="2276082"/>
            <a:ext cx="6466927" cy="52065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60"/>
              </a:lnSpc>
            </a:pPr>
            <a:r>
              <a:rPr lang="en-US" sz="3600" dirty="0" err="1">
                <a:solidFill>
                  <a:srgbClr val="F6F6E9"/>
                </a:solidFill>
                <a:ea typeface="源真ゴシック M"/>
              </a:rPr>
              <a:t>目前三校師生們</a:t>
            </a:r>
            <a:r>
              <a:rPr lang="en-US" sz="3600" dirty="0" err="1">
                <a:solidFill>
                  <a:srgbClr val="F6F6E9"/>
                </a:solidFill>
                <a:ea typeface="源真ゴシック M Bold"/>
              </a:rPr>
              <a:t>尋找資訊和接收資訊都是從</a:t>
            </a:r>
            <a:r>
              <a:rPr lang="en-US" sz="3600" b="1" dirty="0" err="1">
                <a:solidFill>
                  <a:srgbClr val="F6F6E9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Line群組、FB社團、Mail</a:t>
            </a:r>
            <a:r>
              <a:rPr lang="en-US" sz="3600" b="1" dirty="0">
                <a:solidFill>
                  <a:srgbClr val="F6F6E9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...</a:t>
            </a:r>
            <a:r>
              <a:rPr lang="en-US" sz="3600" dirty="0" err="1">
                <a:solidFill>
                  <a:srgbClr val="F6F6E9"/>
                </a:solidFill>
                <a:ea typeface="源真ゴシック M"/>
              </a:rPr>
              <a:t>等地方去取得，</a:t>
            </a:r>
            <a:r>
              <a:rPr lang="en-US" sz="3600" dirty="0" err="1">
                <a:solidFill>
                  <a:srgbClr val="F6F6E9"/>
                </a:solidFill>
                <a:ea typeface="源真ゴシック M Bold"/>
              </a:rPr>
              <a:t>效率不高，且資訊不透明</a:t>
            </a:r>
            <a:r>
              <a:rPr lang="en-US" sz="3600" dirty="0" err="1">
                <a:solidFill>
                  <a:srgbClr val="F6F6E9"/>
                </a:solidFill>
                <a:ea typeface="源真ゴシック M"/>
              </a:rPr>
              <a:t>，群組之間</a:t>
            </a:r>
            <a:r>
              <a:rPr lang="en-US" sz="3600" dirty="0" err="1">
                <a:solidFill>
                  <a:srgbClr val="F6F6E9"/>
                </a:solidFill>
                <a:ea typeface="源真ゴシック M Bold"/>
              </a:rPr>
              <a:t>都有身分驗證阻隔</a:t>
            </a:r>
            <a:r>
              <a:rPr lang="en-US" sz="3600" dirty="0">
                <a:solidFill>
                  <a:srgbClr val="F6F6E9"/>
                </a:solidFill>
                <a:latin typeface="源真ゴシック M"/>
              </a:rPr>
              <a:t>(</a:t>
            </a:r>
            <a:r>
              <a:rPr lang="en-US" sz="3600" dirty="0" err="1">
                <a:solidFill>
                  <a:srgbClr val="F6F6E9"/>
                </a:solidFill>
                <a:latin typeface="源真ゴシック M"/>
              </a:rPr>
              <a:t>Talk版、系所FB要身分驗證，其他同學無法進入取得資訊</a:t>
            </a:r>
            <a:r>
              <a:rPr lang="en-US" sz="3600" dirty="0">
                <a:solidFill>
                  <a:srgbClr val="F6F6E9"/>
                </a:solidFill>
                <a:latin typeface="源真ゴシック M"/>
              </a:rPr>
              <a:t>)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2353676" y="3564348"/>
            <a:ext cx="5455605" cy="709982"/>
            <a:chOff x="0" y="0"/>
            <a:chExt cx="7274140" cy="946643"/>
          </a:xfrm>
        </p:grpSpPr>
        <p:sp>
          <p:nvSpPr>
            <p:cNvPr id="17" name="AutoShape 17"/>
            <p:cNvSpPr/>
            <p:nvPr/>
          </p:nvSpPr>
          <p:spPr>
            <a:xfrm>
              <a:off x="0" y="0"/>
              <a:ext cx="7274140" cy="946643"/>
            </a:xfrm>
            <a:prstGeom prst="rect">
              <a:avLst/>
            </a:prstGeom>
            <a:solidFill>
              <a:srgbClr val="F7B9A1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340598" y="103540"/>
              <a:ext cx="6592945" cy="69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560" dirty="0" err="1">
                  <a:solidFill>
                    <a:srgbClr val="FDFDFD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現有的方案</a:t>
              </a:r>
              <a:endParaRPr lang="en-US" sz="3200" spc="2560" dirty="0">
                <a:solidFill>
                  <a:srgbClr val="FDFDFD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 rot="-1898730">
            <a:off x="15048748" y="7061715"/>
            <a:ext cx="4787683" cy="2784861"/>
            <a:chOff x="0" y="0"/>
            <a:chExt cx="6383578" cy="3713148"/>
          </a:xfrm>
        </p:grpSpPr>
        <p:pic>
          <p:nvPicPr>
            <p:cNvPr id="20" name="Picture 20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21" name="Group 2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sp>
        <p:nvSpPr>
          <p:cNvPr id="23" name="TextBox 23"/>
          <p:cNvSpPr txBox="1"/>
          <p:nvPr/>
        </p:nvSpPr>
        <p:spPr>
          <a:xfrm>
            <a:off x="1111019" y="866775"/>
            <a:ext cx="7940919" cy="212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8"/>
              </a:lnSpc>
            </a:pPr>
            <a:r>
              <a:rPr lang="en-US" sz="72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問題一</a:t>
            </a:r>
            <a:endParaRPr lang="en-US" sz="72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6672"/>
              </a:lnSpc>
            </a:pP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三校學生，彼此交流機會不足</a:t>
            </a:r>
            <a:endParaRPr lang="en-US" sz="48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720" r="29205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73289" y="5942943"/>
            <a:ext cx="472761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4" name="TextBox 4"/>
          <p:cNvSpPr txBox="1"/>
          <p:nvPr/>
        </p:nvSpPr>
        <p:spPr>
          <a:xfrm>
            <a:off x="2173289" y="6072187"/>
            <a:ext cx="472761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結論</a:t>
            </a:r>
          </a:p>
        </p:txBody>
      </p:sp>
      <p:grpSp>
        <p:nvGrpSpPr>
          <p:cNvPr id="5" name="Group 5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64515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>
                <a:solidFill>
                  <a:srgbClr val="66485E"/>
                </a:solidFill>
                <a:ea typeface="源石ゴシック Bold"/>
              </a:rPr>
              <a:t>創新與展望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8" name="Group 8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1472542" y="757576"/>
            <a:ext cx="6538484" cy="187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1"/>
              </a:lnSpc>
              <a:spcBef>
                <a:spcPct val="0"/>
              </a:spcBef>
            </a:pPr>
            <a:r>
              <a:rPr lang="en-US" sz="6704" dirty="0" err="1">
                <a:solidFill>
                  <a:srgbClr val="000000"/>
                </a:solidFill>
                <a:ea typeface="モトヤアポロ"/>
              </a:rPr>
              <a:t>創新</a:t>
            </a:r>
            <a:r>
              <a:rPr lang="en-US" sz="6704" dirty="0">
                <a:solidFill>
                  <a:srgbClr val="000000"/>
                </a:solidFill>
                <a:ea typeface="モトヤアポロ"/>
              </a:rPr>
              <a:t>(</a:t>
            </a:r>
            <a:r>
              <a:rPr lang="en-US" sz="6704" dirty="0" err="1">
                <a:solidFill>
                  <a:srgbClr val="000000"/>
                </a:solidFill>
                <a:ea typeface="モトヤアポロ"/>
              </a:rPr>
              <a:t>大數據應用</a:t>
            </a:r>
            <a:r>
              <a:rPr lang="en-US" sz="6704" dirty="0">
                <a:solidFill>
                  <a:srgbClr val="000000"/>
                </a:solidFill>
                <a:ea typeface="モトヤアポロ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6065" y="2113045"/>
            <a:ext cx="2298978" cy="11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活動平台</a:t>
            </a:r>
            <a:r>
              <a:rPr lang="en-US" sz="4200" dirty="0">
                <a:solidFill>
                  <a:srgbClr val="000000"/>
                </a:solidFill>
                <a:ea typeface="モトヤアポロ"/>
              </a:rPr>
              <a:t>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02612" y="3012728"/>
            <a:ext cx="9634776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ED5B2D"/>
                </a:solidFill>
                <a:ea typeface="源真ゴシック M"/>
              </a:rPr>
              <a:t>大數據應用(研發設計活動、預測參加人數、企業贊助)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02612" y="3785870"/>
            <a:ext cx="12954000" cy="124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可以統計分析學生活動參與的類型、數量，了解市場需求、趨勢，作為取得活動贊助、社團活動設計、學校資源分配的參考依據。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6065" y="5454203"/>
            <a:ext cx="2298978" cy="11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0"/>
              </a:lnSpc>
              <a:spcBef>
                <a:spcPct val="0"/>
              </a:spcBef>
            </a:pPr>
            <a:r>
              <a:rPr lang="en-US" sz="4200" u="none" dirty="0" err="1">
                <a:solidFill>
                  <a:srgbClr val="000000"/>
                </a:solidFill>
                <a:ea typeface="モトヤアポロ"/>
              </a:rPr>
              <a:t>問卷平台</a:t>
            </a:r>
            <a:r>
              <a:rPr lang="en-US" sz="4200" u="none" dirty="0">
                <a:solidFill>
                  <a:srgbClr val="000000"/>
                </a:solidFill>
                <a:ea typeface="モトヤアポロ"/>
              </a:rPr>
              <a:t>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02612" y="6455677"/>
            <a:ext cx="11260336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0"/>
              </a:lnSpc>
              <a:spcBef>
                <a:spcPct val="0"/>
              </a:spcBef>
            </a:pPr>
            <a:r>
              <a:rPr lang="en-US" sz="3200" u="none">
                <a:solidFill>
                  <a:srgbClr val="ED5B2D"/>
                </a:solidFill>
                <a:ea typeface="源真ゴシック M"/>
              </a:rPr>
              <a:t>大數據應用(歷年問卷資料庫數據之蒐集、分析、預測模型建立)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02612" y="7289432"/>
            <a:ext cx="11986950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問卷者設計之題目，可以比對資料庫類似之題目，預測結果</a:t>
            </a: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。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學校可以更加了解學生狀況</a:t>
            </a: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。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預估歷屆趨勢</a:t>
            </a:r>
            <a:endParaRPr lang="en-US" sz="3200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問卷質量更精確</a:t>
            </a:r>
            <a:endParaRPr lang="en-US" sz="3200" dirty="0">
              <a:solidFill>
                <a:srgbClr val="000000"/>
              </a:solidFill>
              <a:ea typeface="源真ゴシック M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241958" y="1909459"/>
            <a:ext cx="12954000" cy="524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台灣大學系統-活動平台APP開發完畢後，我們會做一個市調看看是否被三校師生</a:t>
            </a: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市場</a:t>
            </a: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)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接受，</a:t>
            </a:r>
            <a:r>
              <a:rPr lang="en-US" sz="3200" dirty="0" err="1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如果調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sz="3200" dirty="0" err="1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結果是正面的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，我們有以下兩種發展可能</a:t>
            </a:r>
            <a:endParaRPr lang="en-US" sz="3200" dirty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4960"/>
              </a:lnSpc>
            </a:pPr>
            <a:endParaRPr lang="en-US" sz="3200" dirty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5440"/>
              </a:lnSpc>
            </a:pP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1.商業化</a:t>
            </a:r>
          </a:p>
          <a:p>
            <a:pPr>
              <a:lnSpc>
                <a:spcPts val="5440"/>
              </a:lnSpc>
            </a:pP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如果能找出獲利模式，將尋求三校或創投注資，進行商業化</a:t>
            </a: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。</a:t>
            </a:r>
          </a:p>
          <a:p>
            <a:pPr>
              <a:lnSpc>
                <a:spcPts val="5440"/>
              </a:lnSpc>
            </a:pP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2.公益使用</a:t>
            </a:r>
          </a:p>
          <a:p>
            <a:pPr>
              <a:lnSpc>
                <a:spcPts val="5440"/>
              </a:lnSpc>
            </a:pP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提供給三校聯盟開發，作為校方資訊應用系統的一部分</a:t>
            </a: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。</a:t>
            </a:r>
          </a:p>
          <a:p>
            <a:pPr>
              <a:lnSpc>
                <a:spcPts val="4960"/>
              </a:lnSpc>
            </a:pPr>
            <a:endParaRPr lang="en-US" sz="3200" dirty="0">
              <a:solidFill>
                <a:srgbClr val="000000"/>
              </a:solidFill>
              <a:ea typeface="Arimo"/>
            </a:endParaRPr>
          </a:p>
        </p:txBody>
      </p:sp>
      <p:grpSp>
        <p:nvGrpSpPr>
          <p:cNvPr id="9" name="Group 9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47800" y="263160"/>
            <a:ext cx="3405559" cy="187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1"/>
              </a:lnSpc>
              <a:spcBef>
                <a:spcPct val="0"/>
              </a:spcBef>
            </a:pPr>
            <a:r>
              <a:rPr lang="en-US" sz="6704" dirty="0" err="1">
                <a:solidFill>
                  <a:srgbClr val="000000"/>
                </a:solidFill>
                <a:ea typeface="モトヤアポロ"/>
              </a:rPr>
              <a:t>未來發展</a:t>
            </a:r>
            <a:endParaRPr lang="en-US" sz="6704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6590520" y="7212310"/>
            <a:ext cx="5106956" cy="1046477"/>
          </a:xfrm>
          <a:prstGeom prst="roundRect">
            <a:avLst>
              <a:gd name="adj" fmla="val 50000"/>
            </a:avLst>
          </a:prstGeom>
          <a:solidFill>
            <a:srgbClr val="D83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7119936" y="7282429"/>
            <a:ext cx="4048125" cy="8539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580"/>
              </a:lnSpc>
            </a:pPr>
            <a:r>
              <a:rPr lang="en-US" sz="3600" dirty="0" err="1">
                <a:solidFill>
                  <a:srgbClr val="F6F6E9"/>
                </a:solidFill>
                <a:ea typeface="モトヤアポロ"/>
              </a:rPr>
              <a:t>成功關鍵因素</a:t>
            </a:r>
            <a:endParaRPr lang="en-US" sz="3600" dirty="0">
              <a:solidFill>
                <a:srgbClr val="F6F6E9"/>
              </a:solidFill>
              <a:ea typeface="モトヤアポロ"/>
            </a:endParaRP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8816980" y="8794109"/>
            <a:ext cx="1056189" cy="928382"/>
            <a:chOff x="0" y="0"/>
            <a:chExt cx="333817" cy="2934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3817" cy="293422"/>
            </a:xfrm>
            <a:custGeom>
              <a:avLst/>
              <a:gdLst/>
              <a:ahLst/>
              <a:cxnLst/>
              <a:rect l="l" t="t" r="r" b="b"/>
              <a:pathLst>
                <a:path w="333817" h="293422">
                  <a:moveTo>
                    <a:pt x="166908" y="0"/>
                  </a:moveTo>
                  <a:lnTo>
                    <a:pt x="333817" y="293422"/>
                  </a:lnTo>
                  <a:lnTo>
                    <a:pt x="0" y="293422"/>
                  </a:lnTo>
                  <a:lnTo>
                    <a:pt x="166908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35644" y="9009642"/>
            <a:ext cx="3552825" cy="532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960"/>
              </a:lnSpc>
            </a:pPr>
            <a:r>
              <a:rPr lang="zh-TW" altLang="en-US" sz="3200" dirty="0">
                <a:solidFill>
                  <a:srgbClr val="D83B0A"/>
                </a:solidFill>
                <a:ea typeface="モトヤアポロ"/>
              </a:rPr>
              <a:t>社團支持</a:t>
            </a:r>
            <a:endParaRPr lang="en-US" sz="3200" dirty="0">
              <a:solidFill>
                <a:srgbClr val="D83B0A"/>
              </a:solidFill>
              <a:ea typeface="モトヤアポロ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143465" y="8730207"/>
            <a:ext cx="3790950" cy="106693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960"/>
              </a:lnSpc>
            </a:pPr>
            <a:r>
              <a:rPr lang="zh-TW" altLang="en-US" sz="3200" dirty="0">
                <a:solidFill>
                  <a:srgbClr val="D83B0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豐富的</a:t>
            </a:r>
            <a:r>
              <a:rPr lang="zh-TW" altLang="en-US" sz="3200" dirty="0" smtClean="0">
                <a:solidFill>
                  <a:srgbClr val="D83B0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活動</a:t>
            </a:r>
            <a:endParaRPr lang="en-US" altLang="zh-TW" sz="3200" dirty="0" smtClean="0">
              <a:solidFill>
                <a:srgbClr val="D83B0A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algn="ctr">
              <a:lnSpc>
                <a:spcPts val="4960"/>
              </a:lnSpc>
            </a:pPr>
            <a:r>
              <a:rPr lang="zh-TW" altLang="en-US" sz="3200" dirty="0" smtClean="0">
                <a:solidFill>
                  <a:srgbClr val="D83B0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讓</a:t>
            </a:r>
            <a:r>
              <a:rPr lang="zh-TW" altLang="en-US" sz="3200" dirty="0">
                <a:solidFill>
                  <a:srgbClr val="D83B0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學生願意安裝</a:t>
            </a:r>
            <a:endParaRPr lang="en-US" sz="3200" dirty="0">
              <a:solidFill>
                <a:srgbClr val="D83B0A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0278044" y="8572500"/>
            <a:ext cx="3521792" cy="14478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3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5148313" y="8886741"/>
            <a:ext cx="2919810" cy="802698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3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62958" y="-31152"/>
            <a:ext cx="8125042" cy="10318152"/>
          </a:xfrm>
          <a:prstGeom prst="rect">
            <a:avLst/>
          </a:prstGeom>
          <a:solidFill>
            <a:srgbClr val="61A6AB"/>
          </a:solidFill>
        </p:spPr>
      </p:sp>
      <p:sp>
        <p:nvSpPr>
          <p:cNvPr id="3" name="AutoShape 3"/>
          <p:cNvSpPr/>
          <p:nvPr/>
        </p:nvSpPr>
        <p:spPr>
          <a:xfrm>
            <a:off x="10353458" y="159348"/>
            <a:ext cx="7756895" cy="9934255"/>
          </a:xfrm>
          <a:prstGeom prst="rect">
            <a:avLst/>
          </a:prstGeom>
          <a:solidFill>
            <a:srgbClr val="F6F6E9"/>
          </a:solidFill>
        </p:spPr>
      </p:sp>
      <p:grpSp>
        <p:nvGrpSpPr>
          <p:cNvPr id="4" name="Group 4"/>
          <p:cNvGrpSpPr/>
          <p:nvPr/>
        </p:nvGrpSpPr>
        <p:grpSpPr>
          <a:xfrm rot="-8100000">
            <a:off x="5116134" y="-1028155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2353676" y="3516494"/>
            <a:ext cx="5455605" cy="709982"/>
            <a:chOff x="0" y="0"/>
            <a:chExt cx="7274140" cy="946643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7274140" cy="946643"/>
            </a:xfrm>
            <a:prstGeom prst="rect">
              <a:avLst/>
            </a:prstGeom>
            <a:solidFill>
              <a:srgbClr val="F7B9A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340599" y="103540"/>
              <a:ext cx="6592945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560">
                  <a:solidFill>
                    <a:srgbClr val="FDFDFD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解決辦法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0" y="4889742"/>
            <a:ext cx="10162958" cy="5381682"/>
            <a:chOff x="0" y="0"/>
            <a:chExt cx="13550610" cy="7175576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90000"/>
            </a:blip>
            <a:srcRect t="4610" b="4610"/>
            <a:stretch>
              <a:fillRect/>
            </a:stretch>
          </p:blipFill>
          <p:spPr>
            <a:xfrm>
              <a:off x="0" y="0"/>
              <a:ext cx="13550610" cy="7175576"/>
            </a:xfrm>
            <a:prstGeom prst="rect">
              <a:avLst/>
            </a:prstGeom>
          </p:spPr>
        </p:pic>
      </p:grpSp>
      <p:grpSp>
        <p:nvGrpSpPr>
          <p:cNvPr id="13" name="Group 13"/>
          <p:cNvGrpSpPr/>
          <p:nvPr/>
        </p:nvGrpSpPr>
        <p:grpSpPr>
          <a:xfrm rot="-10800000">
            <a:off x="3538429" y="4519781"/>
            <a:ext cx="3086100" cy="1114087"/>
            <a:chOff x="0" y="0"/>
            <a:chExt cx="812800" cy="293422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293422"/>
            </a:xfrm>
            <a:custGeom>
              <a:avLst/>
              <a:gdLst/>
              <a:ahLst/>
              <a:cxnLst/>
              <a:rect l="l" t="t" r="r" b="b"/>
              <a:pathLst>
                <a:path w="812800" h="293422">
                  <a:moveTo>
                    <a:pt x="406400" y="0"/>
                  </a:moveTo>
                  <a:lnTo>
                    <a:pt x="812800" y="293422"/>
                  </a:lnTo>
                  <a:lnTo>
                    <a:pt x="0" y="29342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11019" y="866775"/>
            <a:ext cx="7940919" cy="212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8"/>
              </a:lnSpc>
            </a:pPr>
            <a:r>
              <a:rPr lang="en-US" sz="72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問題一</a:t>
            </a:r>
            <a:endParaRPr lang="en-US" sz="72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6672"/>
              </a:lnSpc>
            </a:pP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三校學生，彼此交流機會不足</a:t>
            </a:r>
            <a:endParaRPr lang="en-US" sz="48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406718" y="5668340"/>
            <a:ext cx="9349522" cy="198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177"/>
              </a:lnSpc>
            </a:pPr>
            <a:r>
              <a:rPr lang="en-US" sz="10200" dirty="0" err="1">
                <a:solidFill>
                  <a:srgbClr val="000000"/>
                </a:solidFill>
                <a:ea typeface="モトヤアポロ"/>
              </a:rPr>
              <a:t>架設活動平台</a:t>
            </a:r>
            <a:endParaRPr lang="en-US" sz="10200" dirty="0">
              <a:solidFill>
                <a:srgbClr val="000000"/>
              </a:solidFill>
              <a:ea typeface="モトヤアポロ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10353458" y="518192"/>
            <a:ext cx="7674457" cy="9250616"/>
            <a:chOff x="0" y="0"/>
            <a:chExt cx="10232609" cy="12334154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90500"/>
              <a:ext cx="7682428" cy="110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79403" lvl="1" indent="-489701" algn="ctr">
                <a:lnSpc>
                  <a:spcPts val="7031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4536">
                  <a:solidFill>
                    <a:srgbClr val="000000"/>
                  </a:solidFill>
                  <a:ea typeface="源真ゴシック M"/>
                </a:rPr>
                <a:t>提供團體發布活動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14505" y="795565"/>
              <a:ext cx="6008026" cy="736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687"/>
                </a:lnSpc>
                <a:spcBef>
                  <a:spcPct val="0"/>
                </a:spcBef>
              </a:pPr>
              <a:r>
                <a:rPr lang="en-US" sz="3024">
                  <a:solidFill>
                    <a:srgbClr val="737373"/>
                  </a:solidFill>
                  <a:ea typeface="源真ゴシック M"/>
                </a:rPr>
                <a:t>例如:社團、學校、系學會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310270" y="1574940"/>
              <a:ext cx="7517733" cy="110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31"/>
                </a:lnSpc>
                <a:spcBef>
                  <a:spcPct val="0"/>
                </a:spcBef>
              </a:pPr>
              <a:r>
                <a:rPr lang="en-US" sz="4536">
                  <a:solidFill>
                    <a:srgbClr val="000000"/>
                  </a:solidFill>
                  <a:latin typeface="源真ゴシック M"/>
                </a:rPr>
                <a:t>2. </a:t>
              </a:r>
              <a:r>
                <a:rPr lang="en-US" sz="4536" u="none">
                  <a:solidFill>
                    <a:srgbClr val="000000"/>
                  </a:solidFill>
                  <a:ea typeface="源真ゴシック M"/>
                </a:rPr>
                <a:t>提供個人舉辦活動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414505" y="2599105"/>
              <a:ext cx="8793246" cy="139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33"/>
                </a:lnSpc>
              </a:pPr>
              <a:r>
                <a:rPr lang="en-US" sz="3024" u="none">
                  <a:solidFill>
                    <a:srgbClr val="737373"/>
                  </a:solidFill>
                  <a:ea typeface="源真ゴシック M"/>
                </a:rPr>
                <a:t>活動內容不拘:運動競技類、旅遊類。</a:t>
              </a:r>
            </a:p>
            <a:p>
              <a:pPr marL="0" lvl="0" indent="0" algn="just">
                <a:lnSpc>
                  <a:spcPts val="4233"/>
                </a:lnSpc>
              </a:pPr>
              <a:r>
                <a:rPr lang="en-US" sz="3024" u="none">
                  <a:solidFill>
                    <a:srgbClr val="737373"/>
                  </a:solidFill>
                  <a:ea typeface="源真ゴシック M"/>
                </a:rPr>
                <a:t>亦可以延伸到團購、訂外賣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42098" y="4088658"/>
              <a:ext cx="9790511" cy="18594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557"/>
                </a:lnSpc>
              </a:pPr>
              <a:r>
                <a:rPr lang="en-US" sz="3969" dirty="0">
                  <a:solidFill>
                    <a:srgbClr val="000000"/>
                  </a:solidFill>
                  <a:latin typeface="源真ゴシック M"/>
                </a:rPr>
                <a:t>3. </a:t>
              </a:r>
              <a:r>
                <a:rPr lang="en-US" sz="3969" u="none" dirty="0" err="1" smtClean="0">
                  <a:solidFill>
                    <a:srgbClr val="000000"/>
                  </a:solidFill>
                  <a:ea typeface="源真ゴシック M"/>
                </a:rPr>
                <a:t>提供活動</a:t>
              </a:r>
              <a:r>
                <a:rPr lang="zh-TW" altLang="en-US" sz="3969" u="none" dirty="0" smtClean="0">
                  <a:solidFill>
                    <a:srgbClr val="000000"/>
                  </a:solidFill>
                  <a:ea typeface="源真ゴシック M"/>
                </a:rPr>
                <a:t>査</a:t>
              </a:r>
              <a:r>
                <a:rPr lang="en-US" sz="3969" u="none" dirty="0" err="1" smtClean="0">
                  <a:solidFill>
                    <a:srgbClr val="000000"/>
                  </a:solidFill>
                  <a:ea typeface="源真ゴシック M"/>
                </a:rPr>
                <a:t>詢</a:t>
              </a:r>
              <a:r>
                <a:rPr lang="en-US" sz="3969" u="none" dirty="0" err="1">
                  <a:solidFill>
                    <a:srgbClr val="000000"/>
                  </a:solidFill>
                  <a:ea typeface="源真ゴシック M"/>
                </a:rPr>
                <a:t>、報名、交友</a:t>
              </a:r>
              <a:r>
                <a:rPr lang="en-US" sz="3969" u="none" dirty="0">
                  <a:solidFill>
                    <a:srgbClr val="000000"/>
                  </a:solidFill>
                  <a:ea typeface="源真ゴシック M"/>
                </a:rPr>
                <a:t>、</a:t>
              </a:r>
            </a:p>
            <a:p>
              <a:pPr marL="0" lvl="0" indent="0">
                <a:lnSpc>
                  <a:spcPts val="5557"/>
                </a:lnSpc>
              </a:pPr>
              <a:r>
                <a:rPr lang="en-US" sz="3969" u="none" dirty="0">
                  <a:solidFill>
                    <a:srgbClr val="000000"/>
                  </a:solidFill>
                  <a:latin typeface="源真ゴシック M"/>
                </a:rPr>
                <a:t>      </a:t>
              </a:r>
              <a:r>
                <a:rPr lang="en-US" sz="3969" u="none" dirty="0" err="1">
                  <a:solidFill>
                    <a:srgbClr val="000000"/>
                  </a:solidFill>
                  <a:ea typeface="源真ゴシック M"/>
                </a:rPr>
                <a:t>聊天室功能</a:t>
              </a:r>
              <a:endParaRPr lang="en-US" sz="3969" u="none" dirty="0">
                <a:solidFill>
                  <a:srgbClr val="000000"/>
                </a:solidFill>
                <a:ea typeface="源真ゴシック M"/>
              </a:endParaRP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389647" y="5862405"/>
              <a:ext cx="8128122" cy="139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33"/>
                </a:lnSpc>
                <a:spcBef>
                  <a:spcPct val="0"/>
                </a:spcBef>
              </a:pPr>
              <a:r>
                <a:rPr lang="en-US" sz="3024" u="none">
                  <a:solidFill>
                    <a:srgbClr val="737373"/>
                  </a:solidFill>
                  <a:ea typeface="源真ゴシック M"/>
                </a:rPr>
                <a:t>讓學生看到喜歡的活動就可以快速地報名，並且在APP上交友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66956" y="7465384"/>
              <a:ext cx="9740795" cy="10730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738"/>
                </a:lnSpc>
                <a:spcBef>
                  <a:spcPct val="0"/>
                </a:spcBef>
              </a:pPr>
              <a:r>
                <a:rPr lang="en-US" sz="4347">
                  <a:solidFill>
                    <a:srgbClr val="000000"/>
                  </a:solidFill>
                  <a:latin typeface="源真ゴシック M"/>
                </a:rPr>
                <a:t>4. </a:t>
              </a:r>
              <a:r>
                <a:rPr lang="en-US" sz="4347" u="none">
                  <a:solidFill>
                    <a:srgbClr val="000000"/>
                  </a:solidFill>
                  <a:ea typeface="源真ゴシック M"/>
                </a:rPr>
                <a:t>提供主辦方篩選過濾報名者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414505" y="8452742"/>
              <a:ext cx="8128122" cy="139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33"/>
                </a:lnSpc>
                <a:spcBef>
                  <a:spcPct val="0"/>
                </a:spcBef>
              </a:pPr>
              <a:r>
                <a:rPr lang="en-US" sz="3024" u="none">
                  <a:solidFill>
                    <a:srgbClr val="737373"/>
                  </a:solidFill>
                  <a:ea typeface="源真ゴシック M"/>
                </a:rPr>
                <a:t>主辦方可以根據男女比例、三校生比例、限定科系去篩選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66956" y="9919016"/>
              <a:ext cx="5487329" cy="110989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7031"/>
                </a:lnSpc>
                <a:spcBef>
                  <a:spcPct val="0"/>
                </a:spcBef>
              </a:pPr>
              <a:r>
                <a:rPr lang="en-US" sz="4536">
                  <a:solidFill>
                    <a:srgbClr val="000000"/>
                  </a:solidFill>
                  <a:latin typeface="源真ゴシック M"/>
                </a:rPr>
                <a:t>5. </a:t>
              </a:r>
              <a:r>
                <a:rPr lang="en-US" sz="4536" u="none">
                  <a:solidFill>
                    <a:srgbClr val="000000"/>
                  </a:solidFill>
                  <a:ea typeface="源真ゴシック M"/>
                </a:rPr>
                <a:t>提供回饋系統</a:t>
              </a:r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1294749" y="10934557"/>
              <a:ext cx="8128122" cy="139959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233"/>
                </a:lnSpc>
                <a:spcBef>
                  <a:spcPct val="0"/>
                </a:spcBef>
              </a:pPr>
              <a:r>
                <a:rPr lang="en-US" sz="3024" u="none">
                  <a:solidFill>
                    <a:srgbClr val="737373"/>
                  </a:solidFill>
                  <a:ea typeface="源真ゴシック M"/>
                </a:rPr>
                <a:t>活動方辦完活動後，會直接寄送活動回饋，且讓使用者評分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5116134" y="-1028155"/>
            <a:ext cx="4787683" cy="2784861"/>
            <a:chOff x="0" y="0"/>
            <a:chExt cx="6383578" cy="371314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2353676" y="3516494"/>
            <a:ext cx="5455605" cy="709982"/>
            <a:chOff x="0" y="0"/>
            <a:chExt cx="7274140" cy="946643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7274140" cy="946643"/>
            </a:xfrm>
            <a:prstGeom prst="rect">
              <a:avLst/>
            </a:prstGeom>
            <a:solidFill>
              <a:srgbClr val="F7B9A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40598" y="103540"/>
              <a:ext cx="6592945" cy="69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560">
                  <a:solidFill>
                    <a:srgbClr val="FDFDFD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現有的方案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4889742"/>
            <a:ext cx="10162958" cy="5381682"/>
            <a:chOff x="0" y="0"/>
            <a:chExt cx="13550610" cy="717557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rcRect t="10284" b="10284"/>
            <a:stretch>
              <a:fillRect/>
            </a:stretch>
          </p:blipFill>
          <p:spPr>
            <a:xfrm>
              <a:off x="0" y="0"/>
              <a:ext cx="13550610" cy="717557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816187" y="202350"/>
            <a:ext cx="8032981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8"/>
              </a:lnSpc>
            </a:pPr>
            <a:r>
              <a:rPr lang="en-US" sz="72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問題二</a:t>
            </a:r>
            <a:endParaRPr lang="en-US" sz="72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6672"/>
              </a:lnSpc>
            </a:pPr>
            <a:r>
              <a:rPr lang="en-US" sz="4800" dirty="0" err="1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問卷調</a:t>
            </a:r>
            <a:r>
              <a:rPr lang="zh-TW" altLang="en-US" sz="4800" dirty="0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sz="4800" dirty="0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時</a:t>
            </a:r>
            <a:r>
              <a:rPr lang="en-US" sz="48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</a:t>
            </a:r>
          </a:p>
          <a:p>
            <a:pPr>
              <a:lnSpc>
                <a:spcPts val="6672"/>
              </a:lnSpc>
            </a:pP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找不到合適或足夠的問卷對象</a:t>
            </a:r>
            <a:endParaRPr lang="en-US" sz="48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0162958" y="-31152"/>
            <a:ext cx="8125042" cy="10318152"/>
          </a:xfrm>
          <a:prstGeom prst="rect">
            <a:avLst/>
          </a:prstGeom>
          <a:solidFill>
            <a:srgbClr val="71BB8A"/>
          </a:solidFill>
        </p:spPr>
      </p:sp>
      <p:sp>
        <p:nvSpPr>
          <p:cNvPr id="13" name="AutoShape 13"/>
          <p:cNvSpPr/>
          <p:nvPr/>
        </p:nvSpPr>
        <p:spPr>
          <a:xfrm>
            <a:off x="13867459" y="5611993"/>
            <a:ext cx="4012624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4" name="AutoShape 14"/>
          <p:cNvSpPr/>
          <p:nvPr/>
        </p:nvSpPr>
        <p:spPr>
          <a:xfrm>
            <a:off x="10576190" y="6347072"/>
            <a:ext cx="7303893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5" name="AutoShape 15"/>
          <p:cNvSpPr/>
          <p:nvPr/>
        </p:nvSpPr>
        <p:spPr>
          <a:xfrm>
            <a:off x="10570874" y="7049155"/>
            <a:ext cx="677989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6" name="TextBox 16"/>
          <p:cNvSpPr txBox="1"/>
          <p:nvPr/>
        </p:nvSpPr>
        <p:spPr>
          <a:xfrm>
            <a:off x="10570874" y="2891790"/>
            <a:ext cx="7309210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dirty="0" err="1" smtClean="0">
                <a:solidFill>
                  <a:srgbClr val="F6F6E9"/>
                </a:solidFill>
                <a:ea typeface="源真ゴシック M"/>
              </a:rPr>
              <a:t>專題論文的調</a:t>
            </a:r>
            <a:r>
              <a:rPr lang="zh-TW" altLang="en-US" sz="3600" u="none" dirty="0" smtClean="0">
                <a:solidFill>
                  <a:srgbClr val="F6F6E9"/>
                </a:solidFill>
                <a:ea typeface="源真ゴシック M"/>
              </a:rPr>
              <a:t>査</a:t>
            </a:r>
            <a:r>
              <a:rPr lang="en-US" sz="3600" u="none" dirty="0" smtClean="0">
                <a:solidFill>
                  <a:srgbClr val="F6F6E9"/>
                </a:solidFill>
                <a:ea typeface="源真ゴシック M"/>
              </a:rPr>
              <a:t>對象通常是具備某種身分的目標族群</a:t>
            </a:r>
            <a:r>
              <a:rPr lang="en-US" sz="3600" u="none" dirty="0">
                <a:solidFill>
                  <a:srgbClr val="F6F6E9"/>
                </a:solidFill>
                <a:ea typeface="源真ゴシック M"/>
              </a:rPr>
              <a:t>，例如:學生、商科、年紀，但是目前我們碰到問卷發放處裡的方法</a:t>
            </a:r>
            <a:r>
              <a:rPr lang="en-US" sz="3600" u="none" dirty="0">
                <a:solidFill>
                  <a:srgbClr val="F6F6E9"/>
                </a:solidFill>
                <a:ea typeface="源真ゴシック M Bold"/>
              </a:rPr>
              <a:t>通常是在</a:t>
            </a:r>
            <a:r>
              <a:rPr lang="en-US" sz="3600" b="1" u="none" dirty="0">
                <a:solidFill>
                  <a:srgbClr val="F6F6E9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FB、LINE</a:t>
            </a:r>
            <a:r>
              <a:rPr lang="en-US" sz="3600" u="none" dirty="0">
                <a:solidFill>
                  <a:srgbClr val="F6F6E9"/>
                </a:solidFill>
                <a:ea typeface="源真ゴシック M Bold"/>
              </a:rPr>
              <a:t>裡群發，無法訪問到真正的目標族群。</a:t>
            </a:r>
          </a:p>
        </p:txBody>
      </p:sp>
      <p:grpSp>
        <p:nvGrpSpPr>
          <p:cNvPr id="17" name="Group 17"/>
          <p:cNvGrpSpPr/>
          <p:nvPr/>
        </p:nvGrpSpPr>
        <p:grpSpPr>
          <a:xfrm rot="-1898730">
            <a:off x="15048748" y="7061715"/>
            <a:ext cx="4787683" cy="2784861"/>
            <a:chOff x="0" y="0"/>
            <a:chExt cx="6383578" cy="3713148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9" name="Group 19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162958" y="-31152"/>
            <a:ext cx="8125042" cy="10318152"/>
          </a:xfrm>
          <a:prstGeom prst="rect">
            <a:avLst/>
          </a:prstGeom>
          <a:solidFill>
            <a:srgbClr val="71BB8A"/>
          </a:solidFill>
        </p:spPr>
      </p:sp>
      <p:sp>
        <p:nvSpPr>
          <p:cNvPr id="3" name="AutoShape 3"/>
          <p:cNvSpPr/>
          <p:nvPr/>
        </p:nvSpPr>
        <p:spPr>
          <a:xfrm>
            <a:off x="10353458" y="159348"/>
            <a:ext cx="7756895" cy="9934255"/>
          </a:xfrm>
          <a:prstGeom prst="rect">
            <a:avLst/>
          </a:prstGeom>
          <a:solidFill>
            <a:srgbClr val="F6F6E9"/>
          </a:solidFill>
        </p:spPr>
      </p:sp>
      <p:grpSp>
        <p:nvGrpSpPr>
          <p:cNvPr id="4" name="Group 4"/>
          <p:cNvGrpSpPr/>
          <p:nvPr/>
        </p:nvGrpSpPr>
        <p:grpSpPr>
          <a:xfrm rot="-8100000">
            <a:off x="5116134" y="-1028155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2353676" y="3516494"/>
            <a:ext cx="5455605" cy="709982"/>
            <a:chOff x="0" y="0"/>
            <a:chExt cx="7274140" cy="946643"/>
          </a:xfrm>
        </p:grpSpPr>
        <p:sp>
          <p:nvSpPr>
            <p:cNvPr id="9" name="AutoShape 9"/>
            <p:cNvSpPr/>
            <p:nvPr/>
          </p:nvSpPr>
          <p:spPr>
            <a:xfrm>
              <a:off x="0" y="0"/>
              <a:ext cx="7274140" cy="946643"/>
            </a:xfrm>
            <a:prstGeom prst="rect">
              <a:avLst/>
            </a:prstGeom>
            <a:solidFill>
              <a:srgbClr val="F7B9A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340599" y="103540"/>
              <a:ext cx="6592945" cy="71814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560">
                  <a:solidFill>
                    <a:srgbClr val="FDFDFD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解決辦法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557313" y="4889742"/>
            <a:ext cx="10720271" cy="6217652"/>
            <a:chOff x="0" y="0"/>
            <a:chExt cx="14293695" cy="8290203"/>
          </a:xfrm>
        </p:grpSpPr>
        <p:pic>
          <p:nvPicPr>
            <p:cNvPr id="12" name="Picture 12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rcRect l="4349" r="4349" b="5859"/>
            <a:stretch>
              <a:fillRect/>
            </a:stretch>
          </p:blipFill>
          <p:spPr>
            <a:xfrm>
              <a:off x="0" y="0"/>
              <a:ext cx="14293695" cy="8290203"/>
            </a:xfrm>
            <a:prstGeom prst="rect">
              <a:avLst/>
            </a:prstGeom>
          </p:spPr>
        </p:pic>
      </p:grpSp>
      <p:sp>
        <p:nvSpPr>
          <p:cNvPr id="13" name="TextBox 13"/>
          <p:cNvSpPr txBox="1"/>
          <p:nvPr/>
        </p:nvSpPr>
        <p:spPr>
          <a:xfrm>
            <a:off x="816187" y="202350"/>
            <a:ext cx="8032981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8"/>
              </a:lnSpc>
            </a:pPr>
            <a:r>
              <a:rPr lang="en-US" sz="72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問題二</a:t>
            </a:r>
            <a:endParaRPr lang="en-US" sz="72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6672"/>
              </a:lnSpc>
            </a:pPr>
            <a:r>
              <a:rPr lang="en-US" sz="4800" dirty="0" err="1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問卷調</a:t>
            </a:r>
            <a:r>
              <a:rPr lang="zh-TW" altLang="en-US" sz="4800" dirty="0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sz="4800" dirty="0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時</a:t>
            </a:r>
            <a:r>
              <a:rPr lang="en-US" sz="48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</a:t>
            </a:r>
          </a:p>
          <a:p>
            <a:pPr>
              <a:lnSpc>
                <a:spcPts val="6672"/>
              </a:lnSpc>
            </a:pP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找不到合適或足夠的問卷對象</a:t>
            </a:r>
            <a:endParaRPr lang="en-US" sz="48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406819" y="5908600"/>
            <a:ext cx="9349317" cy="1983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177"/>
              </a:lnSpc>
              <a:spcBef>
                <a:spcPct val="0"/>
              </a:spcBef>
            </a:pPr>
            <a:r>
              <a:rPr lang="en-US" sz="10200" u="none" dirty="0" err="1">
                <a:solidFill>
                  <a:srgbClr val="000000"/>
                </a:solidFill>
                <a:ea typeface="モトヤアポロ"/>
              </a:rPr>
              <a:t>架設問卷平台</a:t>
            </a:r>
            <a:endParaRPr lang="en-US" sz="10200" u="none" dirty="0">
              <a:solidFill>
                <a:srgbClr val="000000"/>
              </a:solidFill>
              <a:ea typeface="モトヤアポロ"/>
            </a:endParaRPr>
          </a:p>
        </p:txBody>
      </p:sp>
      <p:grpSp>
        <p:nvGrpSpPr>
          <p:cNvPr id="15" name="Group 15"/>
          <p:cNvGrpSpPr/>
          <p:nvPr/>
        </p:nvGrpSpPr>
        <p:grpSpPr>
          <a:xfrm rot="-10800000">
            <a:off x="3538429" y="4519781"/>
            <a:ext cx="3086100" cy="1114087"/>
            <a:chOff x="0" y="0"/>
            <a:chExt cx="812800" cy="2934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293422"/>
            </a:xfrm>
            <a:custGeom>
              <a:avLst/>
              <a:gdLst/>
              <a:ahLst/>
              <a:cxnLst/>
              <a:rect l="l" t="t" r="r" b="b"/>
              <a:pathLst>
                <a:path w="812800" h="293422">
                  <a:moveTo>
                    <a:pt x="406400" y="0"/>
                  </a:moveTo>
                  <a:lnTo>
                    <a:pt x="812800" y="293422"/>
                  </a:lnTo>
                  <a:lnTo>
                    <a:pt x="0" y="29342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353458" y="639219"/>
            <a:ext cx="7143974" cy="1723763"/>
            <a:chOff x="0" y="0"/>
            <a:chExt cx="9525298" cy="2298350"/>
          </a:xfrm>
        </p:grpSpPr>
        <p:sp>
          <p:nvSpPr>
            <p:cNvPr id="19" name="TextBox 19"/>
            <p:cNvSpPr txBox="1"/>
            <p:nvPr/>
          </p:nvSpPr>
          <p:spPr>
            <a:xfrm>
              <a:off x="0" y="-180975"/>
              <a:ext cx="5601864" cy="1090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968393" lvl="1" indent="-484196" algn="just">
                <a:lnSpc>
                  <a:spcPts val="6952"/>
                </a:lnSpc>
                <a:buFont typeface="Arial"/>
                <a:buChar char="•"/>
              </a:pPr>
              <a:r>
                <a:rPr lang="en-US" sz="4485">
                  <a:solidFill>
                    <a:srgbClr val="000000"/>
                  </a:solidFill>
                  <a:latin typeface="源真ゴシック M"/>
                </a:rPr>
                <a:t> 問卷資料庫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1488549" y="785230"/>
              <a:ext cx="8036749" cy="15131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634"/>
                </a:lnSpc>
                <a:spcBef>
                  <a:spcPct val="0"/>
                </a:spcBef>
              </a:pPr>
              <a:r>
                <a:rPr lang="en-US" sz="2990" dirty="0" err="1">
                  <a:solidFill>
                    <a:srgbClr val="737373"/>
                  </a:solidFill>
                  <a:ea typeface="源真ゴシック M"/>
                </a:rPr>
                <a:t>提供師生上架問卷，</a:t>
              </a:r>
              <a:r>
                <a:rPr lang="en-US" sz="2990" dirty="0" err="1" smtClean="0">
                  <a:solidFill>
                    <a:srgbClr val="737373"/>
                  </a:solidFill>
                  <a:ea typeface="源真ゴシック M"/>
                </a:rPr>
                <a:t>並且開放</a:t>
              </a:r>
              <a:r>
                <a:rPr lang="zh-TW" altLang="en-US" sz="2990" dirty="0" smtClean="0">
                  <a:solidFill>
                    <a:srgbClr val="737373"/>
                  </a:solidFill>
                  <a:ea typeface="源真ゴシック M"/>
                </a:rPr>
                <a:t>査</a:t>
              </a:r>
              <a:r>
                <a:rPr lang="en-US" sz="2990" dirty="0" err="1" smtClean="0">
                  <a:solidFill>
                    <a:srgbClr val="737373"/>
                  </a:solidFill>
                  <a:ea typeface="源真ゴシック M"/>
                </a:rPr>
                <a:t>詢以往使用者的市調</a:t>
              </a:r>
              <a:r>
                <a:rPr lang="en-US" sz="2990" dirty="0">
                  <a:solidFill>
                    <a:srgbClr val="737373"/>
                  </a:solidFill>
                  <a:ea typeface="源真ゴシック M"/>
                </a:rPr>
                <a:t>(</a:t>
              </a:r>
              <a:r>
                <a:rPr lang="en-US" sz="2990" dirty="0" err="1">
                  <a:solidFill>
                    <a:srgbClr val="737373"/>
                  </a:solidFill>
                  <a:ea typeface="源真ゴシック M"/>
                </a:rPr>
                <a:t>需當事者同意</a:t>
              </a:r>
              <a:r>
                <a:rPr lang="en-US" sz="2990" dirty="0">
                  <a:solidFill>
                    <a:srgbClr val="737373"/>
                  </a:solidFill>
                  <a:ea typeface="源真ゴシック M"/>
                </a:rPr>
                <a:t>)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0659904" y="2799906"/>
            <a:ext cx="7312962" cy="2181257"/>
            <a:chOff x="0" y="0"/>
            <a:chExt cx="9750616" cy="2908343"/>
          </a:xfrm>
        </p:grpSpPr>
        <p:sp>
          <p:nvSpPr>
            <p:cNvPr id="22" name="TextBox 22"/>
            <p:cNvSpPr txBox="1"/>
            <p:nvPr/>
          </p:nvSpPr>
          <p:spPr>
            <a:xfrm>
              <a:off x="0" y="-180975"/>
              <a:ext cx="7433222" cy="1090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>
                <a:lnSpc>
                  <a:spcPts val="6952"/>
                </a:lnSpc>
                <a:spcBef>
                  <a:spcPct val="0"/>
                </a:spcBef>
              </a:pPr>
              <a:r>
                <a:rPr lang="en-US" sz="4485">
                  <a:solidFill>
                    <a:srgbClr val="000000"/>
                  </a:solidFill>
                  <a:latin typeface="源真ゴシック M"/>
                </a:rPr>
                <a:t>2.  獎勵機制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56220" y="832855"/>
              <a:ext cx="8694396" cy="20754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4186"/>
                </a:lnSpc>
              </a:pPr>
              <a:r>
                <a:rPr lang="en-US" sz="2990">
                  <a:solidFill>
                    <a:srgbClr val="737373"/>
                  </a:solidFill>
                  <a:ea typeface="源真ゴシック M"/>
                </a:rPr>
                <a:t>設定特定的積分，唯有填問卷可以獲得，積分可用於商家折扣、兌換商品。</a:t>
              </a:r>
            </a:p>
            <a:p>
              <a:pPr marL="0" lvl="0" indent="0" algn="just">
                <a:lnSpc>
                  <a:spcPts val="4186"/>
                </a:lnSpc>
              </a:pPr>
              <a:r>
                <a:rPr lang="en-US" sz="2990">
                  <a:solidFill>
                    <a:srgbClr val="737373"/>
                  </a:solidFill>
                  <a:ea typeface="Arimo"/>
                </a:rPr>
                <a:t>發問卷者需要付費或付出積分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0614056" y="5538872"/>
            <a:ext cx="6787557" cy="1656118"/>
            <a:chOff x="0" y="0"/>
            <a:chExt cx="9050077" cy="2208157"/>
          </a:xfrm>
        </p:grpSpPr>
        <p:sp>
          <p:nvSpPr>
            <p:cNvPr id="25" name="TextBox 25"/>
            <p:cNvSpPr txBox="1"/>
            <p:nvPr/>
          </p:nvSpPr>
          <p:spPr>
            <a:xfrm>
              <a:off x="0" y="-180975"/>
              <a:ext cx="8639582" cy="10900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6952"/>
                </a:lnSpc>
                <a:spcBef>
                  <a:spcPct val="0"/>
                </a:spcBef>
              </a:pPr>
              <a:r>
                <a:rPr lang="en-US" sz="4485" u="none">
                  <a:solidFill>
                    <a:srgbClr val="000000"/>
                  </a:solidFill>
                  <a:latin typeface="源真ゴシック M"/>
                </a:rPr>
                <a:t>3.  精準發放</a:t>
              </a:r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1013327" y="832855"/>
              <a:ext cx="8036749" cy="1375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86"/>
                </a:lnSpc>
                <a:spcBef>
                  <a:spcPct val="0"/>
                </a:spcBef>
              </a:pPr>
              <a:r>
                <a:rPr lang="en-US" sz="2990">
                  <a:solidFill>
                    <a:srgbClr val="737373"/>
                  </a:solidFill>
                  <a:ea typeface="源真ゴシック M"/>
                </a:rPr>
                <a:t>提供發問卷者的功能，可以指定目標族群，直接發送給該客群</a:t>
              </a:r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0613744" y="7750315"/>
            <a:ext cx="7223470" cy="1651046"/>
            <a:chOff x="0" y="0"/>
            <a:chExt cx="9631293" cy="2201394"/>
          </a:xfrm>
        </p:grpSpPr>
        <p:sp>
          <p:nvSpPr>
            <p:cNvPr id="28" name="TextBox 28"/>
            <p:cNvSpPr txBox="1"/>
            <p:nvPr/>
          </p:nvSpPr>
          <p:spPr>
            <a:xfrm>
              <a:off x="0" y="-180975"/>
              <a:ext cx="9631293" cy="10832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6959"/>
                </a:lnSpc>
                <a:spcBef>
                  <a:spcPct val="0"/>
                </a:spcBef>
              </a:pPr>
              <a:r>
                <a:rPr lang="en-US" sz="4490">
                  <a:solidFill>
                    <a:srgbClr val="000000"/>
                  </a:solidFill>
                  <a:latin typeface="源真ゴシック M"/>
                </a:rPr>
                <a:t>4.  流量</a:t>
              </a:r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1026443" y="826093"/>
              <a:ext cx="8036749" cy="13753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4186"/>
                </a:lnSpc>
                <a:spcBef>
                  <a:spcPct val="0"/>
                </a:spcBef>
              </a:pPr>
              <a:r>
                <a:rPr lang="en-US" sz="2990">
                  <a:solidFill>
                    <a:srgbClr val="737373"/>
                  </a:solidFill>
                  <a:ea typeface="源真ゴシック M"/>
                </a:rPr>
                <a:t>引入活動平台的流量，讓更多人可以填寫問卷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24770" y="5942943"/>
            <a:ext cx="449329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3" name="TextBox 3"/>
          <p:cNvSpPr txBox="1"/>
          <p:nvPr/>
        </p:nvSpPr>
        <p:spPr>
          <a:xfrm>
            <a:off x="2524770" y="6072187"/>
            <a:ext cx="44932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 dirty="0" err="1" smtClean="0">
                <a:solidFill>
                  <a:srgbClr val="FDFDFD"/>
                </a:solidFill>
                <a:ea typeface="源石ゴシック Bold"/>
              </a:rPr>
              <a:t>初步市場調</a:t>
            </a:r>
            <a:r>
              <a:rPr lang="zh-TW" altLang="en-US" sz="2999" spc="1520" dirty="0" smtClean="0">
                <a:solidFill>
                  <a:srgbClr val="FDFDFD"/>
                </a:solidFill>
                <a:ea typeface="源石ゴシック Bold"/>
              </a:rPr>
              <a:t>査</a:t>
            </a:r>
            <a:endParaRPr lang="en-US" sz="2999" spc="1520" dirty="0">
              <a:solidFill>
                <a:srgbClr val="FDFDFD"/>
              </a:solidFill>
              <a:ea typeface="源石ゴシック Bold"/>
            </a:endParaRPr>
          </a:p>
        </p:txBody>
      </p:sp>
      <p:grpSp>
        <p:nvGrpSpPr>
          <p:cNvPr id="4" name="Group 4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398836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>
                <a:solidFill>
                  <a:srgbClr val="66485E"/>
                </a:solidFill>
                <a:ea typeface="源石ゴシック Bold"/>
              </a:rPr>
              <a:t>驗證與評估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730823" y="4480115"/>
            <a:ext cx="8018681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4" name="AutoShape 14"/>
          <p:cNvSpPr/>
          <p:nvPr/>
        </p:nvSpPr>
        <p:spPr>
          <a:xfrm>
            <a:off x="9730823" y="5181492"/>
            <a:ext cx="7694205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5" name="AutoShape 15"/>
          <p:cNvSpPr/>
          <p:nvPr/>
        </p:nvSpPr>
        <p:spPr>
          <a:xfrm>
            <a:off x="16343670" y="3759840"/>
            <a:ext cx="1405834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6" name="AutoShape 16"/>
          <p:cNvSpPr/>
          <p:nvPr/>
        </p:nvSpPr>
        <p:spPr>
          <a:xfrm>
            <a:off x="16392929" y="6572780"/>
            <a:ext cx="1356574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7" name="AutoShape 17"/>
          <p:cNvSpPr/>
          <p:nvPr/>
        </p:nvSpPr>
        <p:spPr>
          <a:xfrm>
            <a:off x="9730823" y="7273639"/>
            <a:ext cx="1777702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8" name="TextBox 18"/>
          <p:cNvSpPr txBox="1"/>
          <p:nvPr/>
        </p:nvSpPr>
        <p:spPr>
          <a:xfrm>
            <a:off x="9730823" y="1194435"/>
            <a:ext cx="7970354" cy="78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80"/>
              </a:lnSpc>
            </a:pPr>
            <a:r>
              <a:rPr lang="en-US" sz="3600" spc="-144" dirty="0" err="1">
                <a:solidFill>
                  <a:srgbClr val="000000"/>
                </a:solidFill>
                <a:ea typeface="源真ゴシック M"/>
              </a:rPr>
              <a:t>透過第一部份「覺察與發想</a:t>
            </a:r>
            <a:r>
              <a:rPr lang="en-US" sz="3600" spc="-144" dirty="0">
                <a:solidFill>
                  <a:srgbClr val="000000"/>
                </a:solidFill>
                <a:ea typeface="源真ゴシック M"/>
              </a:rPr>
              <a:t>」，團隊藉由自身經歷中發掘未經解決的不便之處，將採用第二部份「驗證與評估」來探討多數人是否也認為該不便之處待解決，</a:t>
            </a:r>
            <a:r>
              <a:rPr lang="en-US" sz="3600" spc="-144" dirty="0">
                <a:solidFill>
                  <a:srgbClr val="000000"/>
                </a:solidFill>
                <a:ea typeface="源真ゴシック M Bold"/>
              </a:rPr>
              <a:t>驗證市場痛點的存在與否，以及評估發想的方案能否具備一定的有發展性、可執行性嗎</a:t>
            </a:r>
            <a:r>
              <a:rPr lang="en-US" sz="3600" b="1" spc="-144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?</a:t>
            </a:r>
          </a:p>
          <a:p>
            <a:pPr algn="just">
              <a:lnSpc>
                <a:spcPts val="5580"/>
              </a:lnSpc>
            </a:pPr>
            <a:endParaRPr lang="en-US" sz="3600" spc="-144" dirty="0">
              <a:solidFill>
                <a:srgbClr val="000000"/>
              </a:solidFill>
              <a:ea typeface="源真ゴシック M Bold"/>
            </a:endParaRPr>
          </a:p>
          <a:p>
            <a:pPr algn="just">
              <a:lnSpc>
                <a:spcPts val="5580"/>
              </a:lnSpc>
            </a:pPr>
            <a:r>
              <a:rPr lang="en-US" sz="3600" spc="-144" dirty="0" err="1">
                <a:solidFill>
                  <a:srgbClr val="000000"/>
                </a:solidFill>
                <a:ea typeface="源真ゴシック M"/>
              </a:rPr>
              <a:t>因此在專案一開始，</a:t>
            </a:r>
            <a:r>
              <a:rPr lang="en-US" sz="3600" spc="-144" dirty="0" err="1" smtClean="0">
                <a:solidFill>
                  <a:srgbClr val="000000"/>
                </a:solidFill>
                <a:ea typeface="源真ゴシック M"/>
              </a:rPr>
              <a:t>團隊便先行投</a:t>
            </a:r>
            <a:r>
              <a:rPr lang="en-US" sz="3600" spc="-144" dirty="0" err="1" smtClean="0">
                <a:solidFill>
                  <a:srgbClr val="000000"/>
                </a:solidFill>
                <a:ea typeface="源真ゴシック M Bold"/>
              </a:rPr>
              <a:t>放問卷調</a:t>
            </a:r>
            <a:r>
              <a:rPr lang="zh-TW" altLang="en-US" sz="3600" spc="-144" dirty="0" smtClean="0">
                <a:solidFill>
                  <a:srgbClr val="000000"/>
                </a:solidFill>
                <a:ea typeface="源真ゴシック M Bold"/>
              </a:rPr>
              <a:t>査</a:t>
            </a:r>
            <a:r>
              <a:rPr lang="en-US" sz="3600" spc="-144" dirty="0" err="1" smtClean="0">
                <a:solidFill>
                  <a:srgbClr val="000000"/>
                </a:solidFill>
                <a:ea typeface="源真ゴシック M Bold"/>
              </a:rPr>
              <a:t>市場</a:t>
            </a:r>
            <a:r>
              <a:rPr lang="en-US" sz="3600" spc="-144" dirty="0" err="1">
                <a:solidFill>
                  <a:srgbClr val="000000"/>
                </a:solidFill>
                <a:ea typeface="源真ゴシック M"/>
              </a:rPr>
              <a:t>，了解三校學生對於參與活動頻率及現行取得活動資訊的需求及看法</a:t>
            </a:r>
            <a:r>
              <a:rPr lang="en-US" sz="3600" spc="-144" dirty="0">
                <a:solidFill>
                  <a:srgbClr val="000000"/>
                </a:solidFill>
                <a:ea typeface="源真ゴシック M"/>
              </a:rPr>
              <a:t>。</a:t>
            </a:r>
          </a:p>
          <a:p>
            <a:pPr algn="just">
              <a:lnSpc>
                <a:spcPts val="5580"/>
              </a:lnSpc>
              <a:spcBef>
                <a:spcPct val="0"/>
              </a:spcBef>
            </a:pPr>
            <a:endParaRPr lang="en-US" sz="3600" spc="-144" dirty="0">
              <a:solidFill>
                <a:srgbClr val="000000"/>
              </a:solidFill>
              <a:ea typeface="源真ゴシック 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0122" y="3815722"/>
            <a:ext cx="4182501" cy="1327778"/>
            <a:chOff x="0" y="0"/>
            <a:chExt cx="5576667" cy="1770371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576667" cy="1770371"/>
              <a:chOff x="0" y="0"/>
              <a:chExt cx="7112000" cy="225777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6351" y="0"/>
                <a:ext cx="5618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56187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2079149" y="0"/>
                    </a:moveTo>
                    <a:cubicBezTo>
                      <a:pt x="1962249" y="0"/>
                      <a:pt x="1867482" y="94766"/>
                      <a:pt x="1867482" y="211667"/>
                    </a:cubicBezTo>
                    <a:lnTo>
                      <a:pt x="1867482" y="282222"/>
                    </a:lnTo>
                    <a:cubicBezTo>
                      <a:pt x="1867482" y="399122"/>
                      <a:pt x="1962249" y="493889"/>
                      <a:pt x="2079149" y="493889"/>
                    </a:cubicBezTo>
                    <a:cubicBezTo>
                      <a:pt x="2196049" y="493889"/>
                      <a:pt x="2290816" y="399122"/>
                      <a:pt x="2290816" y="282222"/>
                    </a:cubicBezTo>
                    <a:lnTo>
                      <a:pt x="2290816" y="211667"/>
                    </a:lnTo>
                    <a:cubicBezTo>
                      <a:pt x="2290816" y="94766"/>
                      <a:pt x="2196049" y="0"/>
                      <a:pt x="2079149" y="0"/>
                    </a:cubicBezTo>
                    <a:moveTo>
                      <a:pt x="1859933" y="969998"/>
                    </a:moveTo>
                    <a:cubicBezTo>
                      <a:pt x="1861132" y="961884"/>
                      <a:pt x="1849702" y="958709"/>
                      <a:pt x="1846527" y="966258"/>
                    </a:cubicBezTo>
                    <a:lnTo>
                      <a:pt x="1692505" y="1325598"/>
                    </a:lnTo>
                    <a:cubicBezTo>
                      <a:pt x="1670248" y="1377518"/>
                      <a:pt x="1619172" y="1411161"/>
                      <a:pt x="1562682" y="1411111"/>
                    </a:cubicBezTo>
                    <a:lnTo>
                      <a:pt x="1497630" y="1411111"/>
                    </a:lnTo>
                    <a:cubicBezTo>
                      <a:pt x="1485766" y="1411122"/>
                      <a:pt x="1474690" y="1405168"/>
                      <a:pt x="1468155" y="1395265"/>
                    </a:cubicBezTo>
                    <a:cubicBezTo>
                      <a:pt x="1461620" y="1385363"/>
                      <a:pt x="1460500" y="1372839"/>
                      <a:pt x="1465175" y="1361934"/>
                    </a:cubicBezTo>
                    <a:lnTo>
                      <a:pt x="1655816" y="917222"/>
                    </a:lnTo>
                    <a:lnTo>
                      <a:pt x="1725948" y="741821"/>
                    </a:lnTo>
                    <a:cubicBezTo>
                      <a:pt x="1768818" y="634683"/>
                      <a:pt x="1872595" y="564437"/>
                      <a:pt x="1987991" y="564444"/>
                    </a:cubicBezTo>
                    <a:lnTo>
                      <a:pt x="2170307" y="564444"/>
                    </a:lnTo>
                    <a:cubicBezTo>
                      <a:pt x="2285703" y="564437"/>
                      <a:pt x="2389480" y="634683"/>
                      <a:pt x="2432350" y="741821"/>
                    </a:cubicBezTo>
                    <a:lnTo>
                      <a:pt x="2502482" y="917222"/>
                    </a:lnTo>
                    <a:lnTo>
                      <a:pt x="2693053" y="1361934"/>
                    </a:lnTo>
                    <a:cubicBezTo>
                      <a:pt x="2697728" y="1372839"/>
                      <a:pt x="2696608" y="1385363"/>
                      <a:pt x="2690072" y="1395265"/>
                    </a:cubicBezTo>
                    <a:cubicBezTo>
                      <a:pt x="2683537" y="1405168"/>
                      <a:pt x="2672462" y="1411122"/>
                      <a:pt x="2660597" y="1411111"/>
                    </a:cubicBezTo>
                    <a:lnTo>
                      <a:pt x="2595545" y="1411111"/>
                    </a:lnTo>
                    <a:cubicBezTo>
                      <a:pt x="2539107" y="1411105"/>
                      <a:pt x="2488101" y="1377471"/>
                      <a:pt x="2465864" y="1325598"/>
                    </a:cubicBezTo>
                    <a:lnTo>
                      <a:pt x="2311841" y="966258"/>
                    </a:lnTo>
                    <a:cubicBezTo>
                      <a:pt x="2308596" y="958709"/>
                      <a:pt x="2297236" y="961884"/>
                      <a:pt x="2298365" y="969998"/>
                    </a:cubicBezTo>
                    <a:lnTo>
                      <a:pt x="2361371" y="1411111"/>
                    </a:lnTo>
                    <a:lnTo>
                      <a:pt x="2428752" y="2219607"/>
                    </a:lnTo>
                    <a:cubicBezTo>
                      <a:pt x="2429560" y="2229429"/>
                      <a:pt x="2426223" y="2239141"/>
                      <a:pt x="2419548" y="2246392"/>
                    </a:cubicBezTo>
                    <a:cubicBezTo>
                      <a:pt x="2412874" y="2253643"/>
                      <a:pt x="2403470" y="2257771"/>
                      <a:pt x="2393615" y="2257778"/>
                    </a:cubicBezTo>
                    <a:lnTo>
                      <a:pt x="2339781" y="2257778"/>
                    </a:lnTo>
                    <a:cubicBezTo>
                      <a:pt x="2270800" y="2257786"/>
                      <a:pt x="2211923" y="2207921"/>
                      <a:pt x="2200575" y="2139879"/>
                    </a:cubicBezTo>
                    <a:lnTo>
                      <a:pt x="2086205" y="1452880"/>
                    </a:lnTo>
                    <a:cubicBezTo>
                      <a:pt x="2084864" y="1444978"/>
                      <a:pt x="2073575" y="1444978"/>
                      <a:pt x="2072234" y="1452880"/>
                    </a:cubicBezTo>
                    <a:lnTo>
                      <a:pt x="1957793" y="2139879"/>
                    </a:lnTo>
                    <a:cubicBezTo>
                      <a:pt x="1946442" y="2207948"/>
                      <a:pt x="1887525" y="2257821"/>
                      <a:pt x="1818517" y="2257778"/>
                    </a:cubicBezTo>
                    <a:lnTo>
                      <a:pt x="1764683" y="2257778"/>
                    </a:lnTo>
                    <a:cubicBezTo>
                      <a:pt x="1754828" y="2257771"/>
                      <a:pt x="1745424" y="2253643"/>
                      <a:pt x="1738750" y="2246392"/>
                    </a:cubicBezTo>
                    <a:cubicBezTo>
                      <a:pt x="1732075" y="2239141"/>
                      <a:pt x="1728738" y="2229429"/>
                      <a:pt x="1729546" y="2219607"/>
                    </a:cubicBezTo>
                    <a:lnTo>
                      <a:pt x="1796927" y="1411111"/>
                    </a:lnTo>
                    <a:lnTo>
                      <a:pt x="1859933" y="969998"/>
                    </a:lnTo>
                    <a:moveTo>
                      <a:pt x="3539649" y="0"/>
                    </a:moveTo>
                    <a:cubicBezTo>
                      <a:pt x="3422749" y="0"/>
                      <a:pt x="3327982" y="94766"/>
                      <a:pt x="3327982" y="211667"/>
                    </a:cubicBezTo>
                    <a:lnTo>
                      <a:pt x="3327982" y="282222"/>
                    </a:lnTo>
                    <a:cubicBezTo>
                      <a:pt x="3327982" y="399122"/>
                      <a:pt x="3422749" y="493889"/>
                      <a:pt x="3539649" y="493889"/>
                    </a:cubicBezTo>
                    <a:cubicBezTo>
                      <a:pt x="3656549" y="493889"/>
                      <a:pt x="3751316" y="399122"/>
                      <a:pt x="3751316" y="282222"/>
                    </a:cubicBezTo>
                    <a:lnTo>
                      <a:pt x="3751316" y="211667"/>
                    </a:lnTo>
                    <a:cubicBezTo>
                      <a:pt x="3751316" y="94766"/>
                      <a:pt x="3656549" y="0"/>
                      <a:pt x="3539649" y="0"/>
                    </a:cubicBezTo>
                    <a:moveTo>
                      <a:pt x="3320433" y="969998"/>
                    </a:moveTo>
                    <a:cubicBezTo>
                      <a:pt x="3321632" y="961884"/>
                      <a:pt x="3310202" y="958709"/>
                      <a:pt x="3307027" y="966258"/>
                    </a:cubicBezTo>
                    <a:lnTo>
                      <a:pt x="3153005" y="1325598"/>
                    </a:lnTo>
                    <a:cubicBezTo>
                      <a:pt x="3130748" y="1377518"/>
                      <a:pt x="3079672" y="1411161"/>
                      <a:pt x="3023182" y="1411111"/>
                    </a:cubicBezTo>
                    <a:lnTo>
                      <a:pt x="2958130" y="1411111"/>
                    </a:lnTo>
                    <a:cubicBezTo>
                      <a:pt x="2946266" y="1411122"/>
                      <a:pt x="2935190" y="1405168"/>
                      <a:pt x="2928655" y="1395265"/>
                    </a:cubicBezTo>
                    <a:cubicBezTo>
                      <a:pt x="2922120" y="1385363"/>
                      <a:pt x="2921000" y="1372839"/>
                      <a:pt x="2925675" y="1361934"/>
                    </a:cubicBezTo>
                    <a:lnTo>
                      <a:pt x="3116316" y="917222"/>
                    </a:lnTo>
                    <a:lnTo>
                      <a:pt x="3186448" y="741821"/>
                    </a:lnTo>
                    <a:cubicBezTo>
                      <a:pt x="3229318" y="634683"/>
                      <a:pt x="3333095" y="564437"/>
                      <a:pt x="3448491" y="564444"/>
                    </a:cubicBezTo>
                    <a:lnTo>
                      <a:pt x="3630807" y="564444"/>
                    </a:lnTo>
                    <a:cubicBezTo>
                      <a:pt x="3746203" y="564437"/>
                      <a:pt x="3849980" y="634683"/>
                      <a:pt x="3892850" y="741821"/>
                    </a:cubicBezTo>
                    <a:lnTo>
                      <a:pt x="3962982" y="917222"/>
                    </a:lnTo>
                    <a:lnTo>
                      <a:pt x="4153553" y="1361934"/>
                    </a:lnTo>
                    <a:cubicBezTo>
                      <a:pt x="4158228" y="1372839"/>
                      <a:pt x="4157107" y="1385363"/>
                      <a:pt x="4150572" y="1395265"/>
                    </a:cubicBezTo>
                    <a:cubicBezTo>
                      <a:pt x="4144037" y="1405168"/>
                      <a:pt x="4132962" y="1411122"/>
                      <a:pt x="4121097" y="1411111"/>
                    </a:cubicBezTo>
                    <a:lnTo>
                      <a:pt x="4056045" y="1411111"/>
                    </a:lnTo>
                    <a:cubicBezTo>
                      <a:pt x="3999607" y="1411105"/>
                      <a:pt x="3948601" y="1377471"/>
                      <a:pt x="3926364" y="1325598"/>
                    </a:cubicBezTo>
                    <a:lnTo>
                      <a:pt x="3772341" y="966258"/>
                    </a:lnTo>
                    <a:cubicBezTo>
                      <a:pt x="3769096" y="958709"/>
                      <a:pt x="3757736" y="961884"/>
                      <a:pt x="3758865" y="969998"/>
                    </a:cubicBezTo>
                    <a:lnTo>
                      <a:pt x="3821871" y="1411111"/>
                    </a:lnTo>
                    <a:lnTo>
                      <a:pt x="3889252" y="2219607"/>
                    </a:lnTo>
                    <a:cubicBezTo>
                      <a:pt x="3890060" y="2229429"/>
                      <a:pt x="3886723" y="2239141"/>
                      <a:pt x="3880048" y="2246392"/>
                    </a:cubicBezTo>
                    <a:cubicBezTo>
                      <a:pt x="3873374" y="2253643"/>
                      <a:pt x="3863970" y="2257771"/>
                      <a:pt x="3854115" y="2257778"/>
                    </a:cubicBezTo>
                    <a:lnTo>
                      <a:pt x="3800281" y="2257778"/>
                    </a:lnTo>
                    <a:cubicBezTo>
                      <a:pt x="3731299" y="2257786"/>
                      <a:pt x="3672423" y="2207921"/>
                      <a:pt x="3661075" y="2139879"/>
                    </a:cubicBezTo>
                    <a:lnTo>
                      <a:pt x="3546704" y="1452880"/>
                    </a:lnTo>
                    <a:cubicBezTo>
                      <a:pt x="3545364" y="1444978"/>
                      <a:pt x="3534075" y="1444978"/>
                      <a:pt x="3532735" y="1452880"/>
                    </a:cubicBezTo>
                    <a:lnTo>
                      <a:pt x="3418294" y="2139879"/>
                    </a:lnTo>
                    <a:cubicBezTo>
                      <a:pt x="3406942" y="2207948"/>
                      <a:pt x="3348025" y="2257821"/>
                      <a:pt x="3279017" y="2257778"/>
                    </a:cubicBezTo>
                    <a:lnTo>
                      <a:pt x="3225183" y="2257778"/>
                    </a:lnTo>
                    <a:cubicBezTo>
                      <a:pt x="3215328" y="2257771"/>
                      <a:pt x="3205924" y="2253643"/>
                      <a:pt x="3199250" y="2246392"/>
                    </a:cubicBezTo>
                    <a:cubicBezTo>
                      <a:pt x="3192575" y="2239141"/>
                      <a:pt x="3189238" y="2229429"/>
                      <a:pt x="3190046" y="2219607"/>
                    </a:cubicBezTo>
                    <a:lnTo>
                      <a:pt x="3257427" y="1411111"/>
                    </a:lnTo>
                    <a:lnTo>
                      <a:pt x="3320433" y="969998"/>
                    </a:lnTo>
                    <a:moveTo>
                      <a:pt x="5000149" y="0"/>
                    </a:moveTo>
                    <a:cubicBezTo>
                      <a:pt x="4883249" y="0"/>
                      <a:pt x="4788482" y="94766"/>
                      <a:pt x="4788482" y="211667"/>
                    </a:cubicBezTo>
                    <a:lnTo>
                      <a:pt x="4788482" y="282222"/>
                    </a:lnTo>
                    <a:cubicBezTo>
                      <a:pt x="4788482" y="399122"/>
                      <a:pt x="4883249" y="493889"/>
                      <a:pt x="5000149" y="493889"/>
                    </a:cubicBezTo>
                    <a:cubicBezTo>
                      <a:pt x="5117049" y="493889"/>
                      <a:pt x="5211816" y="399122"/>
                      <a:pt x="5211816" y="282222"/>
                    </a:cubicBezTo>
                    <a:lnTo>
                      <a:pt x="5211816" y="211667"/>
                    </a:lnTo>
                    <a:cubicBezTo>
                      <a:pt x="5211816" y="94766"/>
                      <a:pt x="5117049" y="0"/>
                      <a:pt x="5000149" y="0"/>
                    </a:cubicBezTo>
                    <a:moveTo>
                      <a:pt x="4780933" y="969998"/>
                    </a:moveTo>
                    <a:cubicBezTo>
                      <a:pt x="4782132" y="961884"/>
                      <a:pt x="4770702" y="958709"/>
                      <a:pt x="4767527" y="966258"/>
                    </a:cubicBezTo>
                    <a:lnTo>
                      <a:pt x="4613504" y="1325598"/>
                    </a:lnTo>
                    <a:cubicBezTo>
                      <a:pt x="4591248" y="1377518"/>
                      <a:pt x="4540172" y="1411161"/>
                      <a:pt x="4483682" y="1411111"/>
                    </a:cubicBezTo>
                    <a:lnTo>
                      <a:pt x="4418630" y="1411111"/>
                    </a:lnTo>
                    <a:cubicBezTo>
                      <a:pt x="4406765" y="1411122"/>
                      <a:pt x="4395691" y="1405168"/>
                      <a:pt x="4389155" y="1395265"/>
                    </a:cubicBezTo>
                    <a:cubicBezTo>
                      <a:pt x="4382620" y="1385363"/>
                      <a:pt x="4381500" y="1372839"/>
                      <a:pt x="4386174" y="1361934"/>
                    </a:cubicBezTo>
                    <a:lnTo>
                      <a:pt x="4576816" y="917222"/>
                    </a:lnTo>
                    <a:lnTo>
                      <a:pt x="4646948" y="741821"/>
                    </a:lnTo>
                    <a:cubicBezTo>
                      <a:pt x="4689818" y="634683"/>
                      <a:pt x="4793595" y="564437"/>
                      <a:pt x="4908991" y="564444"/>
                    </a:cubicBezTo>
                    <a:lnTo>
                      <a:pt x="5091307" y="564444"/>
                    </a:lnTo>
                    <a:cubicBezTo>
                      <a:pt x="5206703" y="564437"/>
                      <a:pt x="5310480" y="634683"/>
                      <a:pt x="5353350" y="741821"/>
                    </a:cubicBezTo>
                    <a:lnTo>
                      <a:pt x="5423482" y="917222"/>
                    </a:lnTo>
                    <a:lnTo>
                      <a:pt x="5614053" y="1361934"/>
                    </a:lnTo>
                    <a:cubicBezTo>
                      <a:pt x="5618728" y="1372839"/>
                      <a:pt x="5617607" y="1385363"/>
                      <a:pt x="5611072" y="1395265"/>
                    </a:cubicBezTo>
                    <a:cubicBezTo>
                      <a:pt x="5604537" y="1405168"/>
                      <a:pt x="5593462" y="1411122"/>
                      <a:pt x="5581597" y="1411111"/>
                    </a:cubicBezTo>
                    <a:lnTo>
                      <a:pt x="5516545" y="1411111"/>
                    </a:lnTo>
                    <a:cubicBezTo>
                      <a:pt x="5460107" y="1411105"/>
                      <a:pt x="5409101" y="1377471"/>
                      <a:pt x="5386864" y="1325598"/>
                    </a:cubicBezTo>
                    <a:lnTo>
                      <a:pt x="5232841" y="966258"/>
                    </a:lnTo>
                    <a:cubicBezTo>
                      <a:pt x="5229596" y="958709"/>
                      <a:pt x="5218236" y="961884"/>
                      <a:pt x="5219365" y="969998"/>
                    </a:cubicBezTo>
                    <a:lnTo>
                      <a:pt x="5282371" y="1411111"/>
                    </a:lnTo>
                    <a:lnTo>
                      <a:pt x="5349752" y="2219607"/>
                    </a:lnTo>
                    <a:cubicBezTo>
                      <a:pt x="5350560" y="2229429"/>
                      <a:pt x="5347223" y="2239141"/>
                      <a:pt x="5340548" y="2246392"/>
                    </a:cubicBezTo>
                    <a:cubicBezTo>
                      <a:pt x="5333874" y="2253643"/>
                      <a:pt x="5324470" y="2257771"/>
                      <a:pt x="5314615" y="2257778"/>
                    </a:cubicBezTo>
                    <a:lnTo>
                      <a:pt x="5260781" y="2257778"/>
                    </a:lnTo>
                    <a:cubicBezTo>
                      <a:pt x="5191799" y="2257786"/>
                      <a:pt x="5132923" y="2207921"/>
                      <a:pt x="5121575" y="2139879"/>
                    </a:cubicBezTo>
                    <a:lnTo>
                      <a:pt x="5007204" y="1452880"/>
                    </a:lnTo>
                    <a:cubicBezTo>
                      <a:pt x="5005864" y="1444978"/>
                      <a:pt x="4994575" y="1444978"/>
                      <a:pt x="4993235" y="1452880"/>
                    </a:cubicBezTo>
                    <a:lnTo>
                      <a:pt x="4878794" y="2139879"/>
                    </a:lnTo>
                    <a:cubicBezTo>
                      <a:pt x="4867442" y="2207948"/>
                      <a:pt x="4808525" y="2257821"/>
                      <a:pt x="4739517" y="2257778"/>
                    </a:cubicBezTo>
                    <a:lnTo>
                      <a:pt x="4685683" y="2257778"/>
                    </a:lnTo>
                    <a:cubicBezTo>
                      <a:pt x="4675828" y="2257771"/>
                      <a:pt x="4666424" y="2253643"/>
                      <a:pt x="4659750" y="2246392"/>
                    </a:cubicBezTo>
                    <a:cubicBezTo>
                      <a:pt x="4653075" y="2239141"/>
                      <a:pt x="4649738" y="2229429"/>
                      <a:pt x="4650546" y="2219607"/>
                    </a:cubicBezTo>
                    <a:lnTo>
                      <a:pt x="4717927" y="1411111"/>
                    </a:lnTo>
                    <a:lnTo>
                      <a:pt x="4780933" y="969998"/>
                    </a:lnTo>
                  </a:path>
                </a:pathLst>
              </a:custGeom>
              <a:solidFill>
                <a:srgbClr val="ED5B2D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5858351" y="0"/>
                <a:ext cx="1237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2372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5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4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10731719" y="4116835"/>
            <a:ext cx="4030842" cy="725552"/>
            <a:chOff x="0" y="0"/>
            <a:chExt cx="5374456" cy="96740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374456" cy="967402"/>
              <a:chOff x="0" y="0"/>
              <a:chExt cx="1270000" cy="2286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700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2286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228600"/>
                    </a:lnTo>
                    <a:lnTo>
                      <a:pt x="0" y="228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8255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825500" h="228600">
                    <a:moveTo>
                      <a:pt x="0" y="0"/>
                    </a:moveTo>
                    <a:lnTo>
                      <a:pt x="825500" y="0"/>
                    </a:lnTo>
                    <a:lnTo>
                      <a:pt x="825500" y="228600"/>
                    </a:lnTo>
                    <a:lnTo>
                      <a:pt x="0" y="228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3020122" y="6119195"/>
            <a:ext cx="4182501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545454"/>
                </a:solidFill>
                <a:ea typeface="源真ゴシック M Bold"/>
              </a:rPr>
              <a:t>想拓展三校交友圈的需求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9346" y="5484813"/>
            <a:ext cx="438405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>
                <a:solidFill>
                  <a:srgbClr val="545454"/>
                </a:solidFill>
                <a:ea typeface="源真ゴシック M Bold"/>
              </a:rPr>
              <a:t>每</a:t>
            </a:r>
            <a:r>
              <a:rPr lang="en-US" sz="4000" b="1" dirty="0">
                <a:solidFill>
                  <a:srgbClr val="545454"/>
                </a:solidFill>
                <a:latin typeface="源真ゴシック M Bold" panose="02020500000000000000" charset="-120"/>
                <a:ea typeface="源真ゴシック M Bold" panose="02020500000000000000" charset="-120"/>
                <a:cs typeface="源真ゴシック M Bold" panose="02020500000000000000" charset="-120"/>
              </a:rPr>
              <a:t>5</a:t>
            </a:r>
            <a:r>
              <a:rPr lang="en-US" sz="4000" dirty="0">
                <a:solidFill>
                  <a:srgbClr val="545454"/>
                </a:solidFill>
                <a:ea typeface="源真ゴシック M Bold"/>
              </a:rPr>
              <a:t>位學生就有</a:t>
            </a:r>
            <a:r>
              <a:rPr lang="en-US" sz="4000" b="1" dirty="0">
                <a:solidFill>
                  <a:srgbClr val="545454"/>
                </a:solidFill>
                <a:latin typeface="源真ゴシック M Bold" panose="02020500000000000000" charset="-120"/>
                <a:ea typeface="源真ゴシック M Bold" panose="02020500000000000000" charset="-120"/>
                <a:cs typeface="源真ゴシック M Bold" panose="02020500000000000000" charset="-120"/>
              </a:rPr>
              <a:t>4</a:t>
            </a:r>
            <a:r>
              <a:rPr lang="en-US" sz="4000" dirty="0">
                <a:solidFill>
                  <a:srgbClr val="545454"/>
                </a:solidFill>
                <a:ea typeface="源真ゴシック M Bold"/>
              </a:rPr>
              <a:t>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23150" y="6119195"/>
            <a:ext cx="34479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 err="1" smtClean="0">
                <a:solidFill>
                  <a:srgbClr val="545454"/>
                </a:solidFill>
                <a:ea typeface="源真ゴシック M Bold"/>
              </a:rPr>
              <a:t>有做問卷調</a:t>
            </a:r>
            <a:r>
              <a:rPr lang="zh-TW" altLang="en-US" sz="2800" dirty="0" smtClean="0">
                <a:solidFill>
                  <a:srgbClr val="545454"/>
                </a:solidFill>
                <a:ea typeface="源真ゴシック M Bold"/>
              </a:rPr>
              <a:t>査</a:t>
            </a:r>
            <a:r>
              <a:rPr lang="en-US" sz="2800" dirty="0" err="1" smtClean="0">
                <a:solidFill>
                  <a:srgbClr val="545454"/>
                </a:solidFill>
                <a:ea typeface="源真ゴシック M Bold"/>
              </a:rPr>
              <a:t>的需求</a:t>
            </a:r>
            <a:endParaRPr lang="en-US" sz="2800" dirty="0">
              <a:solidFill>
                <a:srgbClr val="545454"/>
              </a:solidFill>
              <a:ea typeface="源真ゴシック 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31719" y="5484812"/>
            <a:ext cx="4030842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spc="100" dirty="0">
                <a:solidFill>
                  <a:srgbClr val="545454"/>
                </a:solidFill>
                <a:latin typeface="源真ゴシック M Bold"/>
              </a:rPr>
              <a:t>65.5%的學生</a:t>
            </a:r>
          </a:p>
        </p:txBody>
      </p:sp>
      <p:grpSp>
        <p:nvGrpSpPr>
          <p:cNvPr id="14" name="Group 14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 rot="-9411129">
            <a:off x="-2141819" y="6526296"/>
            <a:ext cx="4787683" cy="2784861"/>
            <a:chOff x="0" y="0"/>
            <a:chExt cx="6383578" cy="371314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20" name="Group 2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>
                  <a:alpha val="49804"/>
                </a:srgbClr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960423" y="757709"/>
            <a:ext cx="959004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 dirty="0" err="1" smtClean="0">
                <a:solidFill>
                  <a:srgbClr val="66485E"/>
                </a:solidFill>
                <a:ea typeface="源石ゴシック Bold"/>
              </a:rPr>
              <a:t>市場調</a:t>
            </a:r>
            <a:r>
              <a:rPr lang="zh-TW" altLang="en-US" sz="9600" spc="480" dirty="0" smtClean="0">
                <a:solidFill>
                  <a:srgbClr val="66485E"/>
                </a:solidFill>
                <a:ea typeface="源石ゴシック Bold"/>
              </a:rPr>
              <a:t>査</a:t>
            </a:r>
            <a:endParaRPr lang="en-US" sz="9600" spc="480" dirty="0">
              <a:solidFill>
                <a:srgbClr val="66485E"/>
              </a:solidFill>
              <a:ea typeface="源石ゴシック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67189" y="2526357"/>
            <a:ext cx="10153622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545454"/>
                </a:solidFill>
                <a:ea typeface="源真ゴシック M Bold"/>
              </a:rPr>
              <a:t>根據收集來的問卷資料，依據敘述性統計結果：</a:t>
            </a:r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3568322" y="6979070"/>
            <a:ext cx="3086100" cy="939656"/>
            <a:chOff x="0" y="0"/>
            <a:chExt cx="812800" cy="2474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247482"/>
            </a:xfrm>
            <a:custGeom>
              <a:avLst/>
              <a:gdLst/>
              <a:ahLst/>
              <a:cxnLst/>
              <a:rect l="l" t="t" r="r" b="b"/>
              <a:pathLst>
                <a:path w="812800" h="247482">
                  <a:moveTo>
                    <a:pt x="406400" y="0"/>
                  </a:moveTo>
                  <a:lnTo>
                    <a:pt x="812800" y="247482"/>
                  </a:lnTo>
                  <a:lnTo>
                    <a:pt x="0" y="2474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11204090" y="6979070"/>
            <a:ext cx="3086100" cy="939656"/>
            <a:chOff x="0" y="0"/>
            <a:chExt cx="812800" cy="2474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47482"/>
            </a:xfrm>
            <a:custGeom>
              <a:avLst/>
              <a:gdLst/>
              <a:ahLst/>
              <a:cxnLst/>
              <a:rect l="l" t="t" r="r" b="b"/>
              <a:pathLst>
                <a:path w="812800" h="247482">
                  <a:moveTo>
                    <a:pt x="406400" y="0"/>
                  </a:moveTo>
                  <a:lnTo>
                    <a:pt x="812800" y="247482"/>
                  </a:lnTo>
                  <a:lnTo>
                    <a:pt x="0" y="2474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806323" y="8236599"/>
            <a:ext cx="6610099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dirty="0" err="1">
                <a:solidFill>
                  <a:srgbClr val="545454"/>
                </a:solidFill>
                <a:ea typeface="源真ゴシック M Bold"/>
              </a:rPr>
              <a:t>驗證「三校學生的生活圈</a:t>
            </a:r>
            <a:endParaRPr lang="en-US" sz="3999" dirty="0">
              <a:solidFill>
                <a:srgbClr val="545454"/>
              </a:solidFill>
              <a:ea typeface="源真ゴシック M Bold"/>
            </a:endParaRPr>
          </a:p>
          <a:p>
            <a:pPr>
              <a:lnSpc>
                <a:spcPts val="4000"/>
              </a:lnSpc>
            </a:pPr>
            <a:r>
              <a:rPr lang="en-US" sz="4000" dirty="0">
                <a:solidFill>
                  <a:srgbClr val="545454"/>
                </a:solidFill>
                <a:latin typeface="源真ゴシック M Bold"/>
              </a:rPr>
              <a:t>             </a:t>
            </a:r>
            <a:r>
              <a:rPr lang="en-US" sz="4000" dirty="0" err="1">
                <a:solidFill>
                  <a:srgbClr val="545454"/>
                </a:solidFill>
                <a:latin typeface="源真ゴシック M Bold"/>
              </a:rPr>
              <a:t>仍有極大的發展空間</a:t>
            </a:r>
            <a:r>
              <a:rPr lang="en-US" sz="4000" dirty="0">
                <a:solidFill>
                  <a:srgbClr val="545454"/>
                </a:solidFill>
                <a:latin typeface="源真ゴシック M Bold"/>
              </a:rPr>
              <a:t>」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42091" y="8236599"/>
            <a:ext cx="6610099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dirty="0" err="1">
                <a:solidFill>
                  <a:srgbClr val="545454"/>
                </a:solidFill>
                <a:ea typeface="源真ゴシック M Bold"/>
              </a:rPr>
              <a:t>驗證「</a:t>
            </a:r>
            <a:r>
              <a:rPr lang="en-US" sz="3999" dirty="0" err="1" smtClean="0">
                <a:solidFill>
                  <a:srgbClr val="545454"/>
                </a:solidFill>
                <a:ea typeface="源真ゴシック M Bold"/>
              </a:rPr>
              <a:t>校園問卷調</a:t>
            </a:r>
            <a:r>
              <a:rPr lang="zh-TW" altLang="en-US" sz="3999" dirty="0" smtClean="0">
                <a:solidFill>
                  <a:srgbClr val="545454"/>
                </a:solidFill>
                <a:ea typeface="源真ゴシック M Bold"/>
              </a:rPr>
              <a:t>査</a:t>
            </a:r>
            <a:r>
              <a:rPr lang="en-US" sz="3999" dirty="0" err="1" smtClean="0">
                <a:solidFill>
                  <a:srgbClr val="545454"/>
                </a:solidFill>
                <a:ea typeface="源真ゴシック M Bold"/>
              </a:rPr>
              <a:t>具有</a:t>
            </a:r>
            <a:endParaRPr lang="en-US" sz="3999" dirty="0">
              <a:solidFill>
                <a:srgbClr val="545454"/>
              </a:solidFill>
              <a:ea typeface="源真ゴシック M Bold"/>
            </a:endParaRPr>
          </a:p>
          <a:p>
            <a:pPr>
              <a:lnSpc>
                <a:spcPts val="4000"/>
              </a:lnSpc>
            </a:pPr>
            <a:r>
              <a:rPr lang="en-US" sz="4000" dirty="0">
                <a:solidFill>
                  <a:srgbClr val="545454"/>
                </a:solidFill>
                <a:latin typeface="源真ゴシック M Bold"/>
              </a:rPr>
              <a:t>             </a:t>
            </a:r>
            <a:r>
              <a:rPr lang="en-US" sz="4000" dirty="0" err="1">
                <a:solidFill>
                  <a:srgbClr val="545454"/>
                </a:solidFill>
                <a:latin typeface="源真ゴシック M Bold"/>
              </a:rPr>
              <a:t>可發展的市場需求</a:t>
            </a:r>
            <a:r>
              <a:rPr lang="en-US" sz="4000" dirty="0">
                <a:solidFill>
                  <a:srgbClr val="545454"/>
                </a:solidFill>
                <a:latin typeface="源真ゴシック M Bold"/>
              </a:rPr>
              <a:t>」</a:t>
            </a:r>
          </a:p>
        </p:txBody>
      </p:sp>
      <p:sp>
        <p:nvSpPr>
          <p:cNvPr id="32" name="AutoShape 32"/>
          <p:cNvSpPr/>
          <p:nvPr/>
        </p:nvSpPr>
        <p:spPr>
          <a:xfrm rot="-10800000">
            <a:off x="1028700" y="2248097"/>
            <a:ext cx="4876285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1368</Words>
  <Application>Microsoft Office PowerPoint</Application>
  <PresentationFormat>自訂</PresentationFormat>
  <Paragraphs>544</Paragraphs>
  <Slides>42</Slides>
  <Notes>0</Notes>
  <HiddenSlides>2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54" baseType="lpstr">
      <vt:lpstr>Calibri</vt:lpstr>
      <vt:lpstr>Bernoru</vt:lpstr>
      <vt:lpstr>源石ゴシック Bold</vt:lpstr>
      <vt:lpstr>モトヤアポロ</vt:lpstr>
      <vt:lpstr>新細明體</vt:lpstr>
      <vt:lpstr>Arimo Bold</vt:lpstr>
      <vt:lpstr>Arial</vt:lpstr>
      <vt:lpstr>源真ゴシック M</vt:lpstr>
      <vt:lpstr>源真ゴシック M Bold</vt:lpstr>
      <vt:lpstr>Arimo</vt:lpstr>
      <vt:lpstr>Ubuntu Bold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三校系統活動平台簡報(新)</dc:title>
  <cp:lastModifiedBy>孟杰 蕭</cp:lastModifiedBy>
  <cp:revision>16</cp:revision>
  <dcterms:created xsi:type="dcterms:W3CDTF">2006-08-16T00:00:00Z</dcterms:created>
  <dcterms:modified xsi:type="dcterms:W3CDTF">2022-05-16T01:31:59Z</dcterms:modified>
  <dc:identifier>DAE_GaxIFxM</dc:identifier>
</cp:coreProperties>
</file>